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7" r:id="rId2"/>
    <p:sldId id="278" r:id="rId3"/>
    <p:sldId id="279" r:id="rId4"/>
    <p:sldId id="280" r:id="rId5"/>
    <p:sldId id="277" r:id="rId6"/>
    <p:sldId id="271" r:id="rId7"/>
    <p:sldId id="259" r:id="rId8"/>
    <p:sldId id="260" r:id="rId9"/>
    <p:sldId id="281" r:id="rId10"/>
    <p:sldId id="264" r:id="rId11"/>
    <p:sldId id="268" r:id="rId12"/>
    <p:sldId id="269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5" autoAdjust="0"/>
    <p:restoredTop sz="94660"/>
  </p:normalViewPr>
  <p:slideViewPr>
    <p:cSldViewPr>
      <p:cViewPr>
        <p:scale>
          <a:sx n="75" d="100"/>
          <a:sy n="75" d="100"/>
        </p:scale>
        <p:origin x="-12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CA795-402D-4F9F-BBA4-B3ADABAF0B8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73EB3A1-2C2E-48D4-8A15-6385BC49069A}">
      <dgm:prSet phldrT="[Text]"/>
      <dgm:spPr/>
      <dgm:t>
        <a:bodyPr/>
        <a:lstStyle/>
        <a:p>
          <a:r>
            <a:rPr lang="de-CH" b="1" dirty="0" smtClean="0">
              <a:solidFill>
                <a:schemeClr val="accent2"/>
              </a:solidFill>
            </a:rPr>
            <a:t>High </a:t>
          </a:r>
          <a:r>
            <a:rPr lang="de-CH" b="1" dirty="0" err="1" smtClean="0">
              <a:solidFill>
                <a:schemeClr val="accent2"/>
              </a:solidFill>
            </a:rPr>
            <a:t>Frequency</a:t>
          </a:r>
          <a:r>
            <a:rPr lang="de-CH" b="1" dirty="0" smtClean="0">
              <a:solidFill>
                <a:schemeClr val="accent2"/>
              </a:solidFill>
            </a:rPr>
            <a:t> Power </a:t>
          </a:r>
          <a:r>
            <a:rPr lang="de-CH" b="1" dirty="0" err="1" smtClean="0">
              <a:solidFill>
                <a:schemeClr val="accent2"/>
              </a:solidFill>
            </a:rPr>
            <a:t>Conversion</a:t>
          </a:r>
          <a:r>
            <a:rPr lang="de-CH" b="1" dirty="0" smtClean="0">
              <a:solidFill>
                <a:schemeClr val="accent2"/>
              </a:solidFill>
            </a:rPr>
            <a:t> </a:t>
          </a:r>
          <a:endParaRPr lang="de-CH" b="1" dirty="0">
            <a:solidFill>
              <a:schemeClr val="accent2"/>
            </a:solidFill>
          </a:endParaRPr>
        </a:p>
      </dgm:t>
    </dgm:pt>
    <dgm:pt modelId="{F01D38EF-1692-4ABE-ABE1-47014A1F280A}" type="parTrans" cxnId="{513CC47B-B031-497F-A8D0-3874AA857857}">
      <dgm:prSet/>
      <dgm:spPr/>
      <dgm:t>
        <a:bodyPr/>
        <a:lstStyle/>
        <a:p>
          <a:endParaRPr lang="de-CH"/>
        </a:p>
      </dgm:t>
    </dgm:pt>
    <dgm:pt modelId="{5831B70A-814E-464D-B470-3EE887741102}" type="sibTrans" cxnId="{513CC47B-B031-497F-A8D0-3874AA857857}">
      <dgm:prSet/>
      <dgm:spPr/>
      <dgm:t>
        <a:bodyPr/>
        <a:lstStyle/>
        <a:p>
          <a:endParaRPr lang="de-CH"/>
        </a:p>
      </dgm:t>
    </dgm:pt>
    <dgm:pt modelId="{E93BE60F-BD81-4226-B33B-CD6BB523AE93}">
      <dgm:prSet phldrT="[Text]"/>
      <dgm:spPr/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Simple geometry and configuration </a:t>
          </a:r>
          <a:endParaRPr lang="de-CH" dirty="0"/>
        </a:p>
      </dgm:t>
    </dgm:pt>
    <dgm:pt modelId="{7D6A94A3-C570-4B92-B9AF-F6903175A77C}" type="parTrans" cxnId="{F786E6BB-9935-4A66-8625-AEF6A66A1AF0}">
      <dgm:prSet/>
      <dgm:spPr/>
      <dgm:t>
        <a:bodyPr/>
        <a:lstStyle/>
        <a:p>
          <a:endParaRPr lang="de-CH"/>
        </a:p>
      </dgm:t>
    </dgm:pt>
    <dgm:pt modelId="{6C9A057E-91A9-408B-ABA1-6250A55E9006}" type="sibTrans" cxnId="{F786E6BB-9935-4A66-8625-AEF6A66A1AF0}">
      <dgm:prSet/>
      <dgm:spPr/>
      <dgm:t>
        <a:bodyPr/>
        <a:lstStyle/>
        <a:p>
          <a:endParaRPr lang="de-CH"/>
        </a:p>
      </dgm:t>
    </dgm:pt>
    <dgm:pt modelId="{E5B12D4C-1692-4778-B1D8-0D4593E74A5C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Resonant tank </a:t>
          </a:r>
          <a:r>
            <a:rPr lang="de-CH" dirty="0" err="1" smtClean="0">
              <a:solidFill>
                <a:schemeClr val="tx1"/>
              </a:solidFill>
            </a:rPr>
            <a:t>integration</a:t>
          </a:r>
          <a:endParaRPr lang="de-CH" dirty="0">
            <a:solidFill>
              <a:schemeClr val="tx1"/>
            </a:solidFill>
          </a:endParaRPr>
        </a:p>
      </dgm:t>
    </dgm:pt>
    <dgm:pt modelId="{D786643B-5FE9-4628-8295-4278E71F396A}" type="parTrans" cxnId="{C61FB6C4-9D5D-4F9C-BC2A-820F7CBA4E96}">
      <dgm:prSet/>
      <dgm:spPr/>
      <dgm:t>
        <a:bodyPr/>
        <a:lstStyle/>
        <a:p>
          <a:endParaRPr lang="de-CH"/>
        </a:p>
      </dgm:t>
    </dgm:pt>
    <dgm:pt modelId="{D5017FD5-E79E-4E28-B6B6-25516A5C0377}" type="sibTrans" cxnId="{C61FB6C4-9D5D-4F9C-BC2A-820F7CBA4E96}">
      <dgm:prSet/>
      <dgm:spPr/>
      <dgm:t>
        <a:bodyPr/>
        <a:lstStyle/>
        <a:p>
          <a:endParaRPr lang="de-CH"/>
        </a:p>
      </dgm:t>
    </dgm:pt>
    <dgm:pt modelId="{FD4EC351-3123-4D62-88FB-2C0F2FEEACB0}">
      <dgm:prSet phldrT="[Text]"/>
      <dgm:spPr/>
      <dgm:t>
        <a:bodyPr/>
        <a:lstStyle/>
        <a:p>
          <a:r>
            <a:rPr lang="de-CH" smtClean="0">
              <a:solidFill>
                <a:schemeClr val="tx1"/>
              </a:solidFill>
            </a:rPr>
            <a:t>Predictaible and stable </a:t>
          </a:r>
          <a:r>
            <a:rPr lang="de-CH" dirty="0" smtClean="0">
              <a:solidFill>
                <a:schemeClr val="tx1"/>
              </a:solidFill>
            </a:rPr>
            <a:t>HF response</a:t>
          </a:r>
          <a:endParaRPr lang="de-CH" dirty="0">
            <a:solidFill>
              <a:schemeClr val="tx1"/>
            </a:solidFill>
          </a:endParaRPr>
        </a:p>
      </dgm:t>
    </dgm:pt>
    <dgm:pt modelId="{95868117-A035-4788-8864-CD61B8DBC54B}" type="parTrans" cxnId="{738E36C2-953E-46C9-BAC7-54A5AAA61D03}">
      <dgm:prSet/>
      <dgm:spPr/>
      <dgm:t>
        <a:bodyPr/>
        <a:lstStyle/>
        <a:p>
          <a:endParaRPr lang="de-CH"/>
        </a:p>
      </dgm:t>
    </dgm:pt>
    <dgm:pt modelId="{6A810ECA-9B66-4017-A463-0B35D5193F1B}" type="sibTrans" cxnId="{738E36C2-953E-46C9-BAC7-54A5AAA61D03}">
      <dgm:prSet/>
      <dgm:spPr/>
      <dgm:t>
        <a:bodyPr/>
        <a:lstStyle/>
        <a:p>
          <a:endParaRPr lang="de-CH"/>
        </a:p>
      </dgm:t>
    </dgm:pt>
    <dgm:pt modelId="{26AA5D6B-1F17-4C02-A93F-EF4BD6915E13}">
      <dgm:prSet phldrT="[Text]"/>
      <dgm:spPr/>
      <dgm:t>
        <a:bodyPr/>
        <a:lstStyle/>
        <a:p>
          <a:r>
            <a:rPr lang="de-CH" dirty="0" err="1" smtClean="0">
              <a:solidFill>
                <a:schemeClr val="tx1"/>
              </a:solidFill>
            </a:rPr>
            <a:t>Excellent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performance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of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electrical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and</a:t>
          </a:r>
          <a:r>
            <a:rPr lang="de-CH" dirty="0" smtClean="0">
              <a:solidFill>
                <a:schemeClr val="tx1"/>
              </a:solidFill>
            </a:rPr>
            <a:t> thermal </a:t>
          </a:r>
          <a:r>
            <a:rPr lang="de-CH" dirty="0" err="1" smtClean="0">
              <a:solidFill>
                <a:schemeClr val="tx1"/>
              </a:solidFill>
            </a:rPr>
            <a:t>insulation</a:t>
          </a:r>
          <a:endParaRPr lang="de-CH" dirty="0">
            <a:solidFill>
              <a:schemeClr val="tx1"/>
            </a:solidFill>
          </a:endParaRPr>
        </a:p>
      </dgm:t>
    </dgm:pt>
    <dgm:pt modelId="{80F1AF20-063B-4AAC-A17F-343204A1EBE6}" type="parTrans" cxnId="{2D575856-C24B-42CF-B003-D6B07D76A57F}">
      <dgm:prSet/>
      <dgm:spPr/>
      <dgm:t>
        <a:bodyPr/>
        <a:lstStyle/>
        <a:p>
          <a:endParaRPr lang="de-CH"/>
        </a:p>
      </dgm:t>
    </dgm:pt>
    <dgm:pt modelId="{1B28A9AF-3876-444C-9488-1F8E19BFC6DE}" type="sibTrans" cxnId="{2D575856-C24B-42CF-B003-D6B07D76A57F}">
      <dgm:prSet/>
      <dgm:spPr/>
      <dgm:t>
        <a:bodyPr/>
        <a:lstStyle/>
        <a:p>
          <a:endParaRPr lang="de-CH"/>
        </a:p>
      </dgm:t>
    </dgm:pt>
    <dgm:pt modelId="{944CFE04-E42E-47DE-8C44-AD2D158A7827}" type="pres">
      <dgm:prSet presAssocID="{E38CA795-402D-4F9F-BBA4-B3ADABAF0B8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0894013-7181-4321-B004-99AAEEDFF7A7}" type="pres">
      <dgm:prSet presAssocID="{E38CA795-402D-4F9F-BBA4-B3ADABAF0B88}" presName="matrix" presStyleCnt="0"/>
      <dgm:spPr/>
    </dgm:pt>
    <dgm:pt modelId="{43BE5055-B344-460E-9069-AE27709749BF}" type="pres">
      <dgm:prSet presAssocID="{E38CA795-402D-4F9F-BBA4-B3ADABAF0B88}" presName="tile1" presStyleLbl="node1" presStyleIdx="0" presStyleCnt="4"/>
      <dgm:spPr/>
      <dgm:t>
        <a:bodyPr/>
        <a:lstStyle/>
        <a:p>
          <a:endParaRPr lang="de-CH"/>
        </a:p>
      </dgm:t>
    </dgm:pt>
    <dgm:pt modelId="{61264792-345D-4DD2-BE28-85AE74F6BA5C}" type="pres">
      <dgm:prSet presAssocID="{E38CA795-402D-4F9F-BBA4-B3ADABAF0B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0B6CBBE-9A56-44A9-8E77-E420134068F1}" type="pres">
      <dgm:prSet presAssocID="{E38CA795-402D-4F9F-BBA4-B3ADABAF0B88}" presName="tile2" presStyleLbl="node1" presStyleIdx="1" presStyleCnt="4"/>
      <dgm:spPr/>
      <dgm:t>
        <a:bodyPr/>
        <a:lstStyle/>
        <a:p>
          <a:endParaRPr lang="de-CH"/>
        </a:p>
      </dgm:t>
    </dgm:pt>
    <dgm:pt modelId="{EED8447C-206C-44F9-8322-36B83E835B42}" type="pres">
      <dgm:prSet presAssocID="{E38CA795-402D-4F9F-BBA4-B3ADABAF0B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899CDF7-0FC9-4E0F-953A-3B8643452BAC}" type="pres">
      <dgm:prSet presAssocID="{E38CA795-402D-4F9F-BBA4-B3ADABAF0B88}" presName="tile3" presStyleLbl="node1" presStyleIdx="2" presStyleCnt="4"/>
      <dgm:spPr/>
      <dgm:t>
        <a:bodyPr/>
        <a:lstStyle/>
        <a:p>
          <a:endParaRPr lang="de-CH"/>
        </a:p>
      </dgm:t>
    </dgm:pt>
    <dgm:pt modelId="{A76E6D0B-13D1-4A63-BA17-BEF8E87402B0}" type="pres">
      <dgm:prSet presAssocID="{E38CA795-402D-4F9F-BBA4-B3ADABAF0B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DA077C8-FA52-4666-B887-11C9F38DAC12}" type="pres">
      <dgm:prSet presAssocID="{E38CA795-402D-4F9F-BBA4-B3ADABAF0B88}" presName="tile4" presStyleLbl="node1" presStyleIdx="3" presStyleCnt="4"/>
      <dgm:spPr/>
      <dgm:t>
        <a:bodyPr/>
        <a:lstStyle/>
        <a:p>
          <a:endParaRPr lang="de-CH"/>
        </a:p>
      </dgm:t>
    </dgm:pt>
    <dgm:pt modelId="{229D72EC-540A-421F-999D-D6C63026393C}" type="pres">
      <dgm:prSet presAssocID="{E38CA795-402D-4F9F-BBA4-B3ADABAF0B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77557C6-7E87-4817-9D74-77A487A9DEAE}" type="pres">
      <dgm:prSet presAssocID="{E38CA795-402D-4F9F-BBA4-B3ADABAF0B88}" presName="centerTile" presStyleLbl="fgShp" presStyleIdx="0" presStyleCnt="1" custScaleX="250000" custScaleY="123077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</dgm:ptLst>
  <dgm:cxnLst>
    <dgm:cxn modelId="{99439C15-DCEA-4499-AD51-526A25D2D91B}" type="presOf" srcId="{26AA5D6B-1F17-4C02-A93F-EF4BD6915E13}" destId="{229D72EC-540A-421F-999D-D6C63026393C}" srcOrd="1" destOrd="0" presId="urn:microsoft.com/office/officeart/2005/8/layout/matrix1"/>
    <dgm:cxn modelId="{C7720F07-3CCE-4EC0-8FBD-1B87C33594F9}" type="presOf" srcId="{FD4EC351-3123-4D62-88FB-2C0F2FEEACB0}" destId="{A899CDF7-0FC9-4E0F-953A-3B8643452BAC}" srcOrd="0" destOrd="0" presId="urn:microsoft.com/office/officeart/2005/8/layout/matrix1"/>
    <dgm:cxn modelId="{161A1043-95A5-42D0-A306-41176BFEFE18}" type="presOf" srcId="{26AA5D6B-1F17-4C02-A93F-EF4BD6915E13}" destId="{6DA077C8-FA52-4666-B887-11C9F38DAC12}" srcOrd="0" destOrd="0" presId="urn:microsoft.com/office/officeart/2005/8/layout/matrix1"/>
    <dgm:cxn modelId="{C61FB6C4-9D5D-4F9C-BC2A-820F7CBA4E96}" srcId="{C73EB3A1-2C2E-48D4-8A15-6385BC49069A}" destId="{E5B12D4C-1692-4778-B1D8-0D4593E74A5C}" srcOrd="1" destOrd="0" parTransId="{D786643B-5FE9-4628-8295-4278E71F396A}" sibTransId="{D5017FD5-E79E-4E28-B6B6-25516A5C0377}"/>
    <dgm:cxn modelId="{F786E6BB-9935-4A66-8625-AEF6A66A1AF0}" srcId="{C73EB3A1-2C2E-48D4-8A15-6385BC49069A}" destId="{E93BE60F-BD81-4226-B33B-CD6BB523AE93}" srcOrd="0" destOrd="0" parTransId="{7D6A94A3-C570-4B92-B9AF-F6903175A77C}" sibTransId="{6C9A057E-91A9-408B-ABA1-6250A55E9006}"/>
    <dgm:cxn modelId="{794C0ADB-6272-491A-8FC7-E4047E6A9200}" type="presOf" srcId="{E5B12D4C-1692-4778-B1D8-0D4593E74A5C}" destId="{C0B6CBBE-9A56-44A9-8E77-E420134068F1}" srcOrd="0" destOrd="0" presId="urn:microsoft.com/office/officeart/2005/8/layout/matrix1"/>
    <dgm:cxn modelId="{64330BF1-8BB7-4AF5-9C63-1F64671C755E}" type="presOf" srcId="{C73EB3A1-2C2E-48D4-8A15-6385BC49069A}" destId="{577557C6-7E87-4817-9D74-77A487A9DEAE}" srcOrd="0" destOrd="0" presId="urn:microsoft.com/office/officeart/2005/8/layout/matrix1"/>
    <dgm:cxn modelId="{513CC47B-B031-497F-A8D0-3874AA857857}" srcId="{E38CA795-402D-4F9F-BBA4-B3ADABAF0B88}" destId="{C73EB3A1-2C2E-48D4-8A15-6385BC49069A}" srcOrd="0" destOrd="0" parTransId="{F01D38EF-1692-4ABE-ABE1-47014A1F280A}" sibTransId="{5831B70A-814E-464D-B470-3EE887741102}"/>
    <dgm:cxn modelId="{928E07C5-98AF-4EFA-AC7F-E276F3B1672A}" type="presOf" srcId="{FD4EC351-3123-4D62-88FB-2C0F2FEEACB0}" destId="{A76E6D0B-13D1-4A63-BA17-BEF8E87402B0}" srcOrd="1" destOrd="0" presId="urn:microsoft.com/office/officeart/2005/8/layout/matrix1"/>
    <dgm:cxn modelId="{1252C4DD-B82B-49F1-BD1C-3618E03C05A1}" type="presOf" srcId="{E5B12D4C-1692-4778-B1D8-0D4593E74A5C}" destId="{EED8447C-206C-44F9-8322-36B83E835B42}" srcOrd="1" destOrd="0" presId="urn:microsoft.com/office/officeart/2005/8/layout/matrix1"/>
    <dgm:cxn modelId="{2819FCE4-1F08-48FA-8032-73A2160CCC27}" type="presOf" srcId="{E93BE60F-BD81-4226-B33B-CD6BB523AE93}" destId="{61264792-345D-4DD2-BE28-85AE74F6BA5C}" srcOrd="1" destOrd="0" presId="urn:microsoft.com/office/officeart/2005/8/layout/matrix1"/>
    <dgm:cxn modelId="{638D9144-73C7-4C43-90E3-3680CD705D60}" type="presOf" srcId="{E93BE60F-BD81-4226-B33B-CD6BB523AE93}" destId="{43BE5055-B344-460E-9069-AE27709749BF}" srcOrd="0" destOrd="0" presId="urn:microsoft.com/office/officeart/2005/8/layout/matrix1"/>
    <dgm:cxn modelId="{1D1ABCE5-8416-4D24-8C7E-D69A9CC16D1D}" type="presOf" srcId="{E38CA795-402D-4F9F-BBA4-B3ADABAF0B88}" destId="{944CFE04-E42E-47DE-8C44-AD2D158A7827}" srcOrd="0" destOrd="0" presId="urn:microsoft.com/office/officeart/2005/8/layout/matrix1"/>
    <dgm:cxn modelId="{2D575856-C24B-42CF-B003-D6B07D76A57F}" srcId="{C73EB3A1-2C2E-48D4-8A15-6385BC49069A}" destId="{26AA5D6B-1F17-4C02-A93F-EF4BD6915E13}" srcOrd="3" destOrd="0" parTransId="{80F1AF20-063B-4AAC-A17F-343204A1EBE6}" sibTransId="{1B28A9AF-3876-444C-9488-1F8E19BFC6DE}"/>
    <dgm:cxn modelId="{738E36C2-953E-46C9-BAC7-54A5AAA61D03}" srcId="{C73EB3A1-2C2E-48D4-8A15-6385BC49069A}" destId="{FD4EC351-3123-4D62-88FB-2C0F2FEEACB0}" srcOrd="2" destOrd="0" parTransId="{95868117-A035-4788-8864-CD61B8DBC54B}" sibTransId="{6A810ECA-9B66-4017-A463-0B35D5193F1B}"/>
    <dgm:cxn modelId="{B447EF12-78E8-420A-B322-8657982E2C23}" type="presParOf" srcId="{944CFE04-E42E-47DE-8C44-AD2D158A7827}" destId="{00894013-7181-4321-B004-99AAEEDFF7A7}" srcOrd="0" destOrd="0" presId="urn:microsoft.com/office/officeart/2005/8/layout/matrix1"/>
    <dgm:cxn modelId="{1BB9CDC8-CDB1-4C0A-A3C4-3E10E30FC4D5}" type="presParOf" srcId="{00894013-7181-4321-B004-99AAEEDFF7A7}" destId="{43BE5055-B344-460E-9069-AE27709749BF}" srcOrd="0" destOrd="0" presId="urn:microsoft.com/office/officeart/2005/8/layout/matrix1"/>
    <dgm:cxn modelId="{D29AD867-E6DF-4F8A-8BFB-D0AA26536268}" type="presParOf" srcId="{00894013-7181-4321-B004-99AAEEDFF7A7}" destId="{61264792-345D-4DD2-BE28-85AE74F6BA5C}" srcOrd="1" destOrd="0" presId="urn:microsoft.com/office/officeart/2005/8/layout/matrix1"/>
    <dgm:cxn modelId="{DB71FC5B-D3C8-4E72-9592-C4E820749A27}" type="presParOf" srcId="{00894013-7181-4321-B004-99AAEEDFF7A7}" destId="{C0B6CBBE-9A56-44A9-8E77-E420134068F1}" srcOrd="2" destOrd="0" presId="urn:microsoft.com/office/officeart/2005/8/layout/matrix1"/>
    <dgm:cxn modelId="{5F357B93-5594-4528-8578-9F43DB8F60F2}" type="presParOf" srcId="{00894013-7181-4321-B004-99AAEEDFF7A7}" destId="{EED8447C-206C-44F9-8322-36B83E835B42}" srcOrd="3" destOrd="0" presId="urn:microsoft.com/office/officeart/2005/8/layout/matrix1"/>
    <dgm:cxn modelId="{F32D8830-CA24-4BB6-B0CC-F6EC98EA0108}" type="presParOf" srcId="{00894013-7181-4321-B004-99AAEEDFF7A7}" destId="{A899CDF7-0FC9-4E0F-953A-3B8643452BAC}" srcOrd="4" destOrd="0" presId="urn:microsoft.com/office/officeart/2005/8/layout/matrix1"/>
    <dgm:cxn modelId="{434029C3-AF64-4591-9CCB-42D456BCC33E}" type="presParOf" srcId="{00894013-7181-4321-B004-99AAEEDFF7A7}" destId="{A76E6D0B-13D1-4A63-BA17-BEF8E87402B0}" srcOrd="5" destOrd="0" presId="urn:microsoft.com/office/officeart/2005/8/layout/matrix1"/>
    <dgm:cxn modelId="{1923CA40-80D8-4058-B0D7-99EC979EC07B}" type="presParOf" srcId="{00894013-7181-4321-B004-99AAEEDFF7A7}" destId="{6DA077C8-FA52-4666-B887-11C9F38DAC12}" srcOrd="6" destOrd="0" presId="urn:microsoft.com/office/officeart/2005/8/layout/matrix1"/>
    <dgm:cxn modelId="{152B96B2-17D0-4EF7-B7F1-439CAB890032}" type="presParOf" srcId="{00894013-7181-4321-B004-99AAEEDFF7A7}" destId="{229D72EC-540A-421F-999D-D6C63026393C}" srcOrd="7" destOrd="0" presId="urn:microsoft.com/office/officeart/2005/8/layout/matrix1"/>
    <dgm:cxn modelId="{FD9261DD-7C2C-4A80-B92B-7603C6FBE901}" type="presParOf" srcId="{944CFE04-E42E-47DE-8C44-AD2D158A7827}" destId="{577557C6-7E87-4817-9D74-77A487A9DE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E5055-B344-460E-9069-AE27709749BF}">
      <dsp:nvSpPr>
        <dsp:cNvPr id="0" name=""/>
        <dsp:cNvSpPr/>
      </dsp:nvSpPr>
      <dsp:spPr>
        <a:xfrm rot="16200000">
          <a:off x="190499" y="-190499"/>
          <a:ext cx="1981200" cy="2362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>
              <a:solidFill>
                <a:schemeClr val="tx1"/>
              </a:solidFill>
            </a:rPr>
            <a:t>Simple geometry and configuration </a:t>
          </a:r>
          <a:endParaRPr lang="de-CH" sz="1900" kern="1200" dirty="0"/>
        </a:p>
      </dsp:txBody>
      <dsp:txXfrm rot="5400000">
        <a:off x="0" y="0"/>
        <a:ext cx="2362199" cy="1485900"/>
      </dsp:txXfrm>
    </dsp:sp>
    <dsp:sp modelId="{C0B6CBBE-9A56-44A9-8E77-E420134068F1}">
      <dsp:nvSpPr>
        <dsp:cNvPr id="0" name=""/>
        <dsp:cNvSpPr/>
      </dsp:nvSpPr>
      <dsp:spPr>
        <a:xfrm>
          <a:off x="2362199" y="0"/>
          <a:ext cx="2362199" cy="1981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kern="1200" dirty="0" smtClean="0">
              <a:solidFill>
                <a:schemeClr val="tx1"/>
              </a:solidFill>
            </a:rPr>
            <a:t>Resonant tank </a:t>
          </a:r>
          <a:r>
            <a:rPr lang="de-CH" sz="1900" kern="1200" dirty="0" err="1" smtClean="0">
              <a:solidFill>
                <a:schemeClr val="tx1"/>
              </a:solidFill>
            </a:rPr>
            <a:t>integration</a:t>
          </a:r>
          <a:endParaRPr lang="de-CH" sz="1900" kern="1200" dirty="0">
            <a:solidFill>
              <a:schemeClr val="tx1"/>
            </a:solidFill>
          </a:endParaRPr>
        </a:p>
      </dsp:txBody>
      <dsp:txXfrm>
        <a:off x="2362199" y="0"/>
        <a:ext cx="2362199" cy="1485900"/>
      </dsp:txXfrm>
    </dsp:sp>
    <dsp:sp modelId="{A899CDF7-0FC9-4E0F-953A-3B8643452BAC}">
      <dsp:nvSpPr>
        <dsp:cNvPr id="0" name=""/>
        <dsp:cNvSpPr/>
      </dsp:nvSpPr>
      <dsp:spPr>
        <a:xfrm rot="10800000">
          <a:off x="0" y="1981200"/>
          <a:ext cx="2362199" cy="1981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kern="1200" smtClean="0">
              <a:solidFill>
                <a:schemeClr val="tx1"/>
              </a:solidFill>
            </a:rPr>
            <a:t>Predictaible and stable </a:t>
          </a:r>
          <a:r>
            <a:rPr lang="de-CH" sz="1900" kern="1200" dirty="0" smtClean="0">
              <a:solidFill>
                <a:schemeClr val="tx1"/>
              </a:solidFill>
            </a:rPr>
            <a:t>HF response</a:t>
          </a:r>
          <a:endParaRPr lang="de-CH" sz="1900" kern="1200" dirty="0">
            <a:solidFill>
              <a:schemeClr val="tx1"/>
            </a:solidFill>
          </a:endParaRPr>
        </a:p>
      </dsp:txBody>
      <dsp:txXfrm rot="10800000">
        <a:off x="0" y="2476499"/>
        <a:ext cx="2362199" cy="1485900"/>
      </dsp:txXfrm>
    </dsp:sp>
    <dsp:sp modelId="{6DA077C8-FA52-4666-B887-11C9F38DAC12}">
      <dsp:nvSpPr>
        <dsp:cNvPr id="0" name=""/>
        <dsp:cNvSpPr/>
      </dsp:nvSpPr>
      <dsp:spPr>
        <a:xfrm rot="5400000">
          <a:off x="2552700" y="1790700"/>
          <a:ext cx="1981200" cy="2362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kern="1200" dirty="0" err="1" smtClean="0">
              <a:solidFill>
                <a:schemeClr val="tx1"/>
              </a:solidFill>
            </a:rPr>
            <a:t>Excellent</a:t>
          </a:r>
          <a:r>
            <a:rPr lang="de-CH" sz="1900" kern="1200" dirty="0" smtClean="0">
              <a:solidFill>
                <a:schemeClr val="tx1"/>
              </a:solidFill>
            </a:rPr>
            <a:t> </a:t>
          </a:r>
          <a:r>
            <a:rPr lang="de-CH" sz="1900" kern="1200" dirty="0" err="1" smtClean="0">
              <a:solidFill>
                <a:schemeClr val="tx1"/>
              </a:solidFill>
            </a:rPr>
            <a:t>performance</a:t>
          </a:r>
          <a:r>
            <a:rPr lang="de-CH" sz="1900" kern="1200" dirty="0" smtClean="0">
              <a:solidFill>
                <a:schemeClr val="tx1"/>
              </a:solidFill>
            </a:rPr>
            <a:t> </a:t>
          </a:r>
          <a:r>
            <a:rPr lang="de-CH" sz="1900" kern="1200" dirty="0" err="1" smtClean="0">
              <a:solidFill>
                <a:schemeClr val="tx1"/>
              </a:solidFill>
            </a:rPr>
            <a:t>of</a:t>
          </a:r>
          <a:r>
            <a:rPr lang="de-CH" sz="1900" kern="1200" dirty="0" smtClean="0">
              <a:solidFill>
                <a:schemeClr val="tx1"/>
              </a:solidFill>
            </a:rPr>
            <a:t> </a:t>
          </a:r>
          <a:r>
            <a:rPr lang="de-CH" sz="1900" kern="1200" dirty="0" err="1" smtClean="0">
              <a:solidFill>
                <a:schemeClr val="tx1"/>
              </a:solidFill>
            </a:rPr>
            <a:t>electrical</a:t>
          </a:r>
          <a:r>
            <a:rPr lang="de-CH" sz="1900" kern="1200" dirty="0" smtClean="0">
              <a:solidFill>
                <a:schemeClr val="tx1"/>
              </a:solidFill>
            </a:rPr>
            <a:t> </a:t>
          </a:r>
          <a:r>
            <a:rPr lang="de-CH" sz="1900" kern="1200" dirty="0" err="1" smtClean="0">
              <a:solidFill>
                <a:schemeClr val="tx1"/>
              </a:solidFill>
            </a:rPr>
            <a:t>and</a:t>
          </a:r>
          <a:r>
            <a:rPr lang="de-CH" sz="1900" kern="1200" dirty="0" smtClean="0">
              <a:solidFill>
                <a:schemeClr val="tx1"/>
              </a:solidFill>
            </a:rPr>
            <a:t> thermal </a:t>
          </a:r>
          <a:r>
            <a:rPr lang="de-CH" sz="1900" kern="1200" dirty="0" err="1" smtClean="0">
              <a:solidFill>
                <a:schemeClr val="tx1"/>
              </a:solidFill>
            </a:rPr>
            <a:t>insulation</a:t>
          </a:r>
          <a:endParaRPr lang="de-CH" sz="1900" kern="1200" dirty="0">
            <a:solidFill>
              <a:schemeClr val="tx1"/>
            </a:solidFill>
          </a:endParaRPr>
        </a:p>
      </dsp:txBody>
      <dsp:txXfrm rot="-5400000">
        <a:off x="2362200" y="2476499"/>
        <a:ext cx="2362199" cy="1485900"/>
      </dsp:txXfrm>
    </dsp:sp>
    <dsp:sp modelId="{577557C6-7E87-4817-9D74-77A487A9DEAE}">
      <dsp:nvSpPr>
        <dsp:cNvPr id="0" name=""/>
        <dsp:cNvSpPr/>
      </dsp:nvSpPr>
      <dsp:spPr>
        <a:xfrm>
          <a:off x="590549" y="1371599"/>
          <a:ext cx="3543300" cy="12192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b="1" kern="1200" dirty="0" smtClean="0">
              <a:solidFill>
                <a:schemeClr val="accent2"/>
              </a:solidFill>
            </a:rPr>
            <a:t>High </a:t>
          </a:r>
          <a:r>
            <a:rPr lang="de-CH" sz="1900" b="1" kern="1200" dirty="0" err="1" smtClean="0">
              <a:solidFill>
                <a:schemeClr val="accent2"/>
              </a:solidFill>
            </a:rPr>
            <a:t>Frequency</a:t>
          </a:r>
          <a:r>
            <a:rPr lang="de-CH" sz="1900" b="1" kern="1200" dirty="0" smtClean="0">
              <a:solidFill>
                <a:schemeClr val="accent2"/>
              </a:solidFill>
            </a:rPr>
            <a:t> Power </a:t>
          </a:r>
          <a:r>
            <a:rPr lang="de-CH" sz="1900" b="1" kern="1200" dirty="0" err="1" smtClean="0">
              <a:solidFill>
                <a:schemeClr val="accent2"/>
              </a:solidFill>
            </a:rPr>
            <a:t>Conversion</a:t>
          </a:r>
          <a:r>
            <a:rPr lang="de-CH" sz="1900" b="1" kern="1200" dirty="0" smtClean="0">
              <a:solidFill>
                <a:schemeClr val="accent2"/>
              </a:solidFill>
            </a:rPr>
            <a:t> </a:t>
          </a:r>
          <a:endParaRPr lang="de-CH" sz="1900" b="1" kern="1200" dirty="0">
            <a:solidFill>
              <a:schemeClr val="accent2"/>
            </a:solidFill>
          </a:endParaRPr>
        </a:p>
      </dsp:txBody>
      <dsp:txXfrm>
        <a:off x="650065" y="1431115"/>
        <a:ext cx="3424268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4C6C65-6598-4113-B0AB-70ABB353C0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AEC234-DED8-4C18-B0CB-2EB00B1F2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AS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64163"/>
            <a:ext cx="1123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ETH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059488"/>
            <a:ext cx="2624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FAMU cop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97475"/>
            <a:ext cx="847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FSU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53025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MS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27638"/>
            <a:ext cx="7413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RWTH 1 copy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6119813"/>
            <a:ext cx="2028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NCSU%20brick-186%20copy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3688"/>
            <a:ext cx="22939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2286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82575"/>
            <a:ext cx="26701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5225"/>
            <a:ext cx="11604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31075" y="6245225"/>
            <a:ext cx="1355725" cy="500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56F5-C313-43C2-8BBD-98AA20B3E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5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029200" cy="685800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179CA-349A-457D-87FF-AF4DF3B33DDC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286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91287"/>
            <a:ext cx="21336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1287"/>
            <a:ext cx="21336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179CA-349A-457D-87FF-AF4DF3B33DDC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1" name="Rectangle 19"/>
          <p:cNvSpPr>
            <a:spLocks noChangeArrowheads="1"/>
          </p:cNvSpPr>
          <p:nvPr/>
        </p:nvSpPr>
        <p:spPr bwMode="auto">
          <a:xfrm flipV="1">
            <a:off x="457200" y="1066800"/>
            <a:ext cx="8226425" cy="269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04775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122612" y="6400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Confidential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90000"/>
        <a:buFont typeface="Arial" charset="0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Arial" charset="0"/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•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jpeg"/><Relationship Id="rId5" Type="http://schemas.openxmlformats.org/officeDocument/2006/relationships/image" Target="../media/image14.w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Coaxial-type resonant </a:t>
            </a:r>
            <a:r>
              <a:rPr lang="en-US" sz="3600" dirty="0"/>
              <a:t>power </a:t>
            </a:r>
            <a:r>
              <a:rPr lang="en-US" sz="3600" dirty="0" smtClean="0"/>
              <a:t>transformer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D2DE9-34E3-4AA9-9F64-3279A6EEF3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42475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Inventors: </a:t>
            </a:r>
            <a:r>
              <a:rPr lang="en-US" dirty="0" err="1" smtClean="0"/>
              <a:t>Seunghun</a:t>
            </a:r>
            <a:r>
              <a:rPr lang="en-US" dirty="0" smtClean="0"/>
              <a:t> </a:t>
            </a:r>
            <a:r>
              <a:rPr lang="en-US" dirty="0" err="1" smtClean="0"/>
              <a:t>Baek</a:t>
            </a:r>
            <a:r>
              <a:rPr lang="en-US" dirty="0" smtClean="0"/>
              <a:t>, S. </a:t>
            </a:r>
            <a:r>
              <a:rPr lang="en-US" dirty="0"/>
              <a:t>Bhattacharya </a:t>
            </a:r>
            <a:endParaRPr lang="en-US" dirty="0" smtClean="0"/>
          </a:p>
          <a:p>
            <a:r>
              <a:rPr lang="en-US" dirty="0" smtClean="0"/>
              <a:t>Date: Dec. 13.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able to quantify the financial impact of your invention? (Ex: Saves $X, or is X% more efficient)</a:t>
            </a:r>
          </a:p>
          <a:p>
            <a:pPr lvl="1"/>
            <a:r>
              <a:rPr lang="en-US" dirty="0" smtClean="0"/>
              <a:t>Will be more efficient and enable power conversion at high power and high frequency</a:t>
            </a:r>
          </a:p>
          <a:p>
            <a:pPr lvl="1"/>
            <a:r>
              <a:rPr lang="en-US" dirty="0" smtClean="0"/>
              <a:t>Typically 1%-3% more efficient power conversion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Inventorship</a:t>
            </a:r>
            <a:r>
              <a:rPr lang="en-US" dirty="0" smtClean="0"/>
              <a:t>/Ownership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inventor / ownership issue </a:t>
            </a:r>
          </a:p>
          <a:p>
            <a:r>
              <a:rPr lang="en-US" dirty="0" smtClean="0"/>
              <a:t>The invention was done by </a:t>
            </a:r>
            <a:r>
              <a:rPr lang="en-US" dirty="0" err="1" smtClean="0"/>
              <a:t>Seunghun</a:t>
            </a:r>
            <a:r>
              <a:rPr lang="en-US" dirty="0" smtClean="0"/>
              <a:t> </a:t>
            </a:r>
            <a:r>
              <a:rPr lang="en-US" dirty="0" err="1" smtClean="0"/>
              <a:t>Baek</a:t>
            </a:r>
            <a:r>
              <a:rPr lang="en-US" dirty="0" smtClean="0"/>
              <a:t> and Subhashish Bhattacharya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Disclosure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any papers or public disclosures</a:t>
            </a:r>
          </a:p>
          <a:p>
            <a:pPr lvl="1"/>
            <a:r>
              <a:rPr lang="en-US" dirty="0" smtClean="0"/>
              <a:t>ECCE 2011 in Sept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Next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Asking for IPPF to be applied to your invention? 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Seeking innovation champion?</a:t>
            </a:r>
          </a:p>
          <a:p>
            <a:pPr lvl="1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Overview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3" name="Text Box 6"/>
          <p:cNvSpPr txBox="1">
            <a:spLocks noChangeArrowheads="1"/>
          </p:cNvSpPr>
          <p:nvPr/>
        </p:nvSpPr>
        <p:spPr bwMode="auto">
          <a:xfrm>
            <a:off x="685800" y="4391561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The effect of parasitic components becomes significant and unpredictable in conventional fashion  as the operating frequency increases.  More accurate tuning and low parasitic effects are desirable.</a:t>
            </a:r>
          </a:p>
        </p:txBody>
      </p:sp>
      <p:sp>
        <p:nvSpPr>
          <p:cNvPr id="214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Overview</a:t>
            </a:r>
            <a:r>
              <a:rPr lang="en-US" sz="2400" dirty="0"/>
              <a:t>:</a:t>
            </a:r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685800" y="3251537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High frequency operation is necessary in power conversion for high power density and downsizing of power convertor applications.</a:t>
            </a:r>
          </a:p>
        </p:txBody>
      </p:sp>
      <p:sp>
        <p:nvSpPr>
          <p:cNvPr id="257" name="Text Box 6"/>
          <p:cNvSpPr txBox="1">
            <a:spLocks noChangeArrowheads="1"/>
          </p:cNvSpPr>
          <p:nvPr/>
        </p:nvSpPr>
        <p:spPr bwMode="auto">
          <a:xfrm>
            <a:off x="685800" y="2032337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Downsizing and weight reduction are main obstacles of diffusion of promising power conversion applications, such as Electric Vehicles (EV), Solid-State Transformer (SST) etc. </a:t>
            </a:r>
          </a:p>
        </p:txBody>
      </p:sp>
    </p:spTree>
    <p:extLst>
      <p:ext uri="{BB962C8B-B14F-4D97-AF65-F5344CB8AC3E}">
        <p14:creationId xmlns:p14="http://schemas.microsoft.com/office/powerpoint/2010/main" val="3579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6" grpId="0"/>
      <p:bldP spid="2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5105400"/>
            <a:ext cx="2800350" cy="159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Overview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4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smtClean="0"/>
              <a:t>Overview , </a:t>
            </a:r>
            <a:r>
              <a:rPr lang="en-US" sz="2400" u="sng" dirty="0" err="1" smtClean="0"/>
              <a:t>Con’t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257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Resonant conversion using soft-switching is one of the most popular techniques to increase operating frequency in high power capacity.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0480" y="4191000"/>
            <a:ext cx="4846320" cy="1737360"/>
            <a:chOff x="846715" y="1700775"/>
            <a:chExt cx="7476646" cy="27736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46715" y="1733497"/>
              <a:ext cx="17666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5550" y="1730242"/>
              <a:ext cx="0" cy="11895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17009" y="3017318"/>
              <a:ext cx="0" cy="12984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6715" y="4304220"/>
              <a:ext cx="1769213" cy="8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510888" y="4094968"/>
              <a:ext cx="4346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30655" y="1700775"/>
              <a:ext cx="1792706" cy="40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530655" y="4287520"/>
              <a:ext cx="1728225" cy="34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09219" y="1708909"/>
              <a:ext cx="0" cy="1210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9219" y="3028828"/>
              <a:ext cx="0" cy="12753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12"/>
            <p:cNvGrpSpPr/>
            <p:nvPr/>
          </p:nvGrpSpPr>
          <p:grpSpPr>
            <a:xfrm>
              <a:off x="5071254" y="2507280"/>
              <a:ext cx="400642" cy="561875"/>
              <a:chOff x="5791200" y="1600200"/>
              <a:chExt cx="533400" cy="5334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5791200" y="1600200"/>
                <a:ext cx="152400" cy="533400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172200" y="1600200"/>
                <a:ext cx="152400" cy="533400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rot="5400000">
                <a:off x="5753100" y="1866900"/>
                <a:ext cx="533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>
                <a:off x="5829300" y="1866900"/>
                <a:ext cx="533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5976342" y="3185736"/>
              <a:ext cx="56664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456785" y="2200040"/>
              <a:ext cx="1220" cy="537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13345" y="3214402"/>
              <a:ext cx="5760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09657" y="3505810"/>
              <a:ext cx="528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16436" y="2200040"/>
              <a:ext cx="5381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37490" y="2200040"/>
              <a:ext cx="13416" cy="1305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09657" y="2213981"/>
              <a:ext cx="0" cy="12918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84"/>
            <p:cNvGrpSpPr/>
            <p:nvPr/>
          </p:nvGrpSpPr>
          <p:grpSpPr>
            <a:xfrm>
              <a:off x="1471612" y="1730242"/>
              <a:ext cx="657269" cy="1738773"/>
              <a:chOff x="1958548" y="1478440"/>
              <a:chExt cx="657269" cy="1738773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rot="5400000">
                <a:off x="1718379" y="2720421"/>
                <a:ext cx="9935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467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187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189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485"/>
            <p:cNvGrpSpPr/>
            <p:nvPr/>
          </p:nvGrpSpPr>
          <p:grpSpPr>
            <a:xfrm>
              <a:off x="1471612" y="3132434"/>
              <a:ext cx="657269" cy="1179881"/>
              <a:chOff x="1958548" y="1478440"/>
              <a:chExt cx="657269" cy="1179881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2215171" y="2223629"/>
                <a:ext cx="0" cy="4346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Group 488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169" name="Group 195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171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2" name="Straight Connector 171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509"/>
            <p:cNvGrpSpPr/>
            <p:nvPr/>
          </p:nvGrpSpPr>
          <p:grpSpPr>
            <a:xfrm>
              <a:off x="6969598" y="1708908"/>
              <a:ext cx="657269" cy="1738773"/>
              <a:chOff x="1958548" y="1478440"/>
              <a:chExt cx="657269" cy="1738773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148" name="Straight Connector 147"/>
              <p:cNvCxnSpPr/>
              <p:nvPr/>
            </p:nvCxnSpPr>
            <p:spPr>
              <a:xfrm rot="5400000">
                <a:off x="1718379" y="2720421"/>
                <a:ext cx="9935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512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151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153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Straight Connector 153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528"/>
            <p:cNvGrpSpPr/>
            <p:nvPr/>
          </p:nvGrpSpPr>
          <p:grpSpPr>
            <a:xfrm>
              <a:off x="6969598" y="3111100"/>
              <a:ext cx="657269" cy="1179881"/>
              <a:chOff x="1958548" y="1478440"/>
              <a:chExt cx="657269" cy="1179881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2215171" y="2223629"/>
                <a:ext cx="0" cy="4346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531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133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135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6" name="Straight Connector 135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143"/>
            <p:cNvGrpSpPr/>
            <p:nvPr/>
          </p:nvGrpSpPr>
          <p:grpSpPr>
            <a:xfrm>
              <a:off x="2352458" y="1733497"/>
              <a:ext cx="657269" cy="1727423"/>
              <a:chOff x="1958548" y="1489790"/>
              <a:chExt cx="657269" cy="172742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rot="5400000">
                <a:off x="1718379" y="2720421"/>
                <a:ext cx="9935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2215171" y="1489790"/>
                <a:ext cx="6847" cy="4233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46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115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117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163"/>
            <p:cNvGrpSpPr/>
            <p:nvPr/>
          </p:nvGrpSpPr>
          <p:grpSpPr>
            <a:xfrm>
              <a:off x="2352458" y="3124339"/>
              <a:ext cx="657269" cy="1179881"/>
              <a:chOff x="1958548" y="1478440"/>
              <a:chExt cx="657269" cy="1179881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215171" y="2223629"/>
                <a:ext cx="0" cy="4346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167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97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99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183"/>
            <p:cNvGrpSpPr/>
            <p:nvPr/>
          </p:nvGrpSpPr>
          <p:grpSpPr>
            <a:xfrm>
              <a:off x="6116148" y="1700814"/>
              <a:ext cx="657269" cy="1738773"/>
              <a:chOff x="1958548" y="1478440"/>
              <a:chExt cx="657269" cy="1738773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76" name="Straight Connector 75"/>
              <p:cNvCxnSpPr/>
              <p:nvPr/>
            </p:nvCxnSpPr>
            <p:spPr>
              <a:xfrm rot="5400000">
                <a:off x="1718379" y="2720421"/>
                <a:ext cx="9935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186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79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81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202"/>
            <p:cNvGrpSpPr/>
            <p:nvPr/>
          </p:nvGrpSpPr>
          <p:grpSpPr>
            <a:xfrm>
              <a:off x="6116148" y="3104696"/>
              <a:ext cx="657269" cy="1179881"/>
              <a:chOff x="1958548" y="1478440"/>
              <a:chExt cx="657269" cy="1179881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215171" y="2223629"/>
                <a:ext cx="0" cy="4346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1997824" y="1695787"/>
                <a:ext cx="4346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205"/>
              <p:cNvGrpSpPr/>
              <p:nvPr/>
            </p:nvGrpSpPr>
            <p:grpSpPr>
              <a:xfrm>
                <a:off x="1958548" y="1664737"/>
                <a:ext cx="657269" cy="745188"/>
                <a:chOff x="1958548" y="1664737"/>
                <a:chExt cx="657269" cy="745188"/>
              </a:xfrm>
            </p:grpSpPr>
            <p:grpSp>
              <p:nvGrpSpPr>
                <p:cNvPr id="61" name="Group 18"/>
                <p:cNvGrpSpPr/>
                <p:nvPr/>
              </p:nvGrpSpPr>
              <p:grpSpPr>
                <a:xfrm>
                  <a:off x="2043469" y="1664737"/>
                  <a:ext cx="572348" cy="745188"/>
                  <a:chOff x="1828800" y="1752600"/>
                  <a:chExt cx="762000" cy="914400"/>
                </a:xfrm>
              </p:grpSpPr>
              <p:grpSp>
                <p:nvGrpSpPr>
                  <p:cNvPr id="63" name="Group 50"/>
                  <p:cNvGrpSpPr/>
                  <p:nvPr/>
                </p:nvGrpSpPr>
                <p:grpSpPr>
                  <a:xfrm>
                    <a:off x="1828800" y="2057400"/>
                    <a:ext cx="762000" cy="381000"/>
                    <a:chOff x="1828800" y="2209800"/>
                    <a:chExt cx="762000" cy="381000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rot="5400000">
                      <a:off x="16383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5400000">
                      <a:off x="1714500" y="2400300"/>
                      <a:ext cx="381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rot="5400000" flipH="1" flipV="1">
                      <a:off x="1905000" y="22098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16200000" flipH="1">
                      <a:off x="1905000" y="2438400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2286000" y="22860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 flipH="1" flipV="1">
                      <a:off x="22860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16200000" flipV="1">
                      <a:off x="2438400" y="2286001"/>
                      <a:ext cx="152400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2286000" y="2438401"/>
                      <a:ext cx="3048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" name="Straight Connector 63"/>
                  <p:cNvCxnSpPr/>
                  <p:nvPr/>
                </p:nvCxnSpPr>
                <p:spPr>
                  <a:xfrm rot="5400000">
                    <a:off x="2247900" y="19431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>
                    <a:off x="2247900" y="24765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057400" y="26670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057400" y="1752600"/>
                    <a:ext cx="381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958548" y="2068380"/>
                  <a:ext cx="849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Rectangle 35"/>
            <p:cNvSpPr/>
            <p:nvPr/>
          </p:nvSpPr>
          <p:spPr>
            <a:xfrm>
              <a:off x="3611875" y="2151113"/>
              <a:ext cx="542769" cy="12573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189420" y="2205702"/>
              <a:ext cx="193907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58005" y="2831553"/>
              <a:ext cx="0" cy="674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89420" y="3505810"/>
              <a:ext cx="1948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89420" y="3185737"/>
              <a:ext cx="0" cy="3200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31321" y="2782549"/>
              <a:ext cx="14580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89420" y="2200040"/>
              <a:ext cx="0" cy="588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4998113" y="2392065"/>
              <a:ext cx="73152" cy="7315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5497378" y="2395723"/>
              <a:ext cx="73152" cy="7315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954580" y="3176177"/>
              <a:ext cx="0" cy="3296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954580" y="2200040"/>
              <a:ext cx="1220" cy="537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76342" y="2737710"/>
              <a:ext cx="1411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381900" y="2555109"/>
              <a:ext cx="729693" cy="4033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  <a:cs typeface="Times New Roman" pitchFamily="18" charset="0"/>
                </a:rPr>
                <a:t>Cp</a:t>
              </a:r>
              <a:endParaRPr lang="en-US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381445" y="1815990"/>
              <a:ext cx="1344175" cy="182762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771973" y="1815990"/>
              <a:ext cx="913535" cy="182762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303414" y="1730242"/>
              <a:ext cx="2459141" cy="19840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17232" y="3869465"/>
              <a:ext cx="1414714" cy="60495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Times New Roman" pitchFamily="18" charset="0"/>
                </a:rPr>
                <a:t>Resonant tank</a:t>
              </a:r>
              <a:endParaRPr lang="en-US" sz="105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36395" y="1778487"/>
              <a:ext cx="693729" cy="4033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  <a:cs typeface="Times New Roman" pitchFamily="18" charset="0"/>
                </a:rPr>
                <a:t>Ls</a:t>
              </a:r>
              <a:endParaRPr lang="en-US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76763" y="3919693"/>
              <a:ext cx="2363786" cy="3696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Times New Roman" pitchFamily="18" charset="0"/>
                </a:rPr>
                <a:t>HF transformer</a:t>
              </a:r>
              <a:endParaRPr lang="en-US" sz="105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0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Galvanic isolation using an isolation transformer in high power equipments is necessary.</a:t>
            </a:r>
          </a:p>
        </p:txBody>
      </p:sp>
      <p:cxnSp>
        <p:nvCxnSpPr>
          <p:cNvPr id="215" name="Straight Connector 214"/>
          <p:cNvCxnSpPr/>
          <p:nvPr/>
        </p:nvCxnSpPr>
        <p:spPr bwMode="auto">
          <a:xfrm rot="10800000">
            <a:off x="6096001" y="4876799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73786"/>
            <a:ext cx="2286000" cy="14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7" name="Straight Connector 216"/>
          <p:cNvCxnSpPr/>
          <p:nvPr/>
        </p:nvCxnSpPr>
        <p:spPr bwMode="auto">
          <a:xfrm rot="10800000">
            <a:off x="6096001" y="4953000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 rot="10800000">
            <a:off x="8382000" y="4953000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 rot="10800000">
            <a:off x="8382000" y="5029199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rot="10800000">
            <a:off x="3931827" y="5029199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rot="10800000">
            <a:off x="3931827" y="4953000"/>
            <a:ext cx="18297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9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Overview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0563"/>
            <a:ext cx="3849703" cy="21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Rectangle 243"/>
          <p:cNvSpPr/>
          <p:nvPr/>
        </p:nvSpPr>
        <p:spPr>
          <a:xfrm>
            <a:off x="5289959" y="6276201"/>
            <a:ext cx="3578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Cross sectional view and B and E field distribution</a:t>
            </a:r>
            <a:endParaRPr lang="de-CH" sz="1200" dirty="0"/>
          </a:p>
        </p:txBody>
      </p:sp>
      <p:sp>
        <p:nvSpPr>
          <p:cNvPr id="237" name="TextBox 236"/>
          <p:cNvSpPr txBox="1"/>
          <p:nvPr/>
        </p:nvSpPr>
        <p:spPr>
          <a:xfrm>
            <a:off x="2426971" y="5344150"/>
            <a:ext cx="316229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  <a:cs typeface="Times New Roman" pitchFamily="18" charset="0"/>
              </a:rPr>
              <a:t>+</a:t>
            </a:r>
            <a:endParaRPr lang="en-US" sz="1050" dirty="0">
              <a:latin typeface="+mn-lt"/>
              <a:cs typeface="Times New Roman" pitchFamily="18" charset="0"/>
            </a:endParaRPr>
          </a:p>
        </p:txBody>
      </p:sp>
      <p:sp>
        <p:nvSpPr>
          <p:cNvPr id="213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The invention, the coaxial resonant power transformer (CRT), plays roles of not only an step-up or down isolation transformer but also a resonant tank, which is the heaviest and bulkiest part of power converter applications.   </a:t>
            </a:r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685800" y="2715161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 The CRT may incorporate the resonant tank formed by series inductance Ls and shunt capacitance Cp into its design; such integrated transformer can avoid unpredictable high frequency response and minimize the size over discrete realizations.  </a:t>
            </a:r>
          </a:p>
        </p:txBody>
      </p:sp>
      <p:grpSp>
        <p:nvGrpSpPr>
          <p:cNvPr id="256" name="Group 44"/>
          <p:cNvGrpSpPr>
            <a:grpSpLocks/>
          </p:cNvGrpSpPr>
          <p:nvPr/>
        </p:nvGrpSpPr>
        <p:grpSpPr bwMode="auto">
          <a:xfrm>
            <a:off x="1082040" y="4343400"/>
            <a:ext cx="3108960" cy="1828800"/>
            <a:chOff x="95" y="102"/>
            <a:chExt cx="5521" cy="3854"/>
          </a:xfrm>
        </p:grpSpPr>
        <p:sp>
          <p:nvSpPr>
            <p:cNvPr id="257" name="Oval 45"/>
            <p:cNvSpPr>
              <a:spLocks noChangeArrowheads="1"/>
            </p:cNvSpPr>
            <p:nvPr/>
          </p:nvSpPr>
          <p:spPr bwMode="auto">
            <a:xfrm rot="-915412">
              <a:off x="3402" y="392"/>
              <a:ext cx="570" cy="16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AutoShape 46"/>
            <p:cNvSpPr>
              <a:spLocks noChangeArrowheads="1"/>
            </p:cNvSpPr>
            <p:nvPr/>
          </p:nvSpPr>
          <p:spPr bwMode="auto">
            <a:xfrm rot="9910955">
              <a:off x="138" y="580"/>
              <a:ext cx="3600" cy="2287"/>
            </a:xfrm>
            <a:prstGeom prst="flowChartMagneticDrum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59" name="Rectangle 47"/>
            <p:cNvSpPr>
              <a:spLocks noChangeArrowheads="1"/>
            </p:cNvSpPr>
            <p:nvPr/>
          </p:nvSpPr>
          <p:spPr bwMode="auto">
            <a:xfrm>
              <a:off x="1884" y="1450"/>
              <a:ext cx="634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0" name="Rectangle 48"/>
            <p:cNvSpPr>
              <a:spLocks noChangeArrowheads="1"/>
            </p:cNvSpPr>
            <p:nvPr/>
          </p:nvSpPr>
          <p:spPr bwMode="auto">
            <a:xfrm>
              <a:off x="1884" y="1543"/>
              <a:ext cx="634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1" name="Oval 49"/>
            <p:cNvSpPr>
              <a:spLocks noChangeArrowheads="1"/>
            </p:cNvSpPr>
            <p:nvPr/>
          </p:nvSpPr>
          <p:spPr bwMode="auto">
            <a:xfrm rot="-915412">
              <a:off x="414" y="1211"/>
              <a:ext cx="684" cy="172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50"/>
            <p:cNvSpPr>
              <a:spLocks noChangeArrowheads="1"/>
            </p:cNvSpPr>
            <p:nvPr/>
          </p:nvSpPr>
          <p:spPr bwMode="auto">
            <a:xfrm rot="-915412">
              <a:off x="95" y="1499"/>
              <a:ext cx="538" cy="145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Line 51"/>
            <p:cNvSpPr>
              <a:spLocks noChangeShapeType="1"/>
            </p:cNvSpPr>
            <p:nvPr/>
          </p:nvSpPr>
          <p:spPr bwMode="auto">
            <a:xfrm flipV="1">
              <a:off x="138" y="1348"/>
              <a:ext cx="624" cy="1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52"/>
            <p:cNvSpPr>
              <a:spLocks noChangeShapeType="1"/>
            </p:cNvSpPr>
            <p:nvPr/>
          </p:nvSpPr>
          <p:spPr bwMode="auto">
            <a:xfrm flipV="1">
              <a:off x="570" y="2740"/>
              <a:ext cx="528" cy="15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Arc 53"/>
            <p:cNvSpPr>
              <a:spLocks/>
            </p:cNvSpPr>
            <p:nvPr/>
          </p:nvSpPr>
          <p:spPr bwMode="auto">
            <a:xfrm rot="7927621" flipH="1">
              <a:off x="4337" y="269"/>
              <a:ext cx="523" cy="1722"/>
            </a:xfrm>
            <a:custGeom>
              <a:avLst/>
              <a:gdLst>
                <a:gd name="T0" fmla="*/ 0 w 22159"/>
                <a:gd name="T1" fmla="*/ 0 h 43200"/>
                <a:gd name="T2" fmla="*/ 0 w 22159"/>
                <a:gd name="T3" fmla="*/ 3 h 43200"/>
                <a:gd name="T4" fmla="*/ 0 w 22159"/>
                <a:gd name="T5" fmla="*/ 1 h 43200"/>
                <a:gd name="T6" fmla="*/ 0 60000 65536"/>
                <a:gd name="T7" fmla="*/ 0 60000 65536"/>
                <a:gd name="T8" fmla="*/ 0 60000 65536"/>
                <a:gd name="T9" fmla="*/ 0 w 22159"/>
                <a:gd name="T10" fmla="*/ 0 h 43200"/>
                <a:gd name="T11" fmla="*/ 22159 w 221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9" h="43200" fill="none" extrusionOk="0">
                  <a:moveTo>
                    <a:pt x="62" y="5"/>
                  </a:moveTo>
                  <a:cubicBezTo>
                    <a:pt x="228" y="1"/>
                    <a:pt x="393" y="-1"/>
                    <a:pt x="559" y="0"/>
                  </a:cubicBezTo>
                  <a:cubicBezTo>
                    <a:pt x="12488" y="0"/>
                    <a:pt x="22159" y="9670"/>
                    <a:pt x="22159" y="21600"/>
                  </a:cubicBezTo>
                  <a:cubicBezTo>
                    <a:pt x="22159" y="33529"/>
                    <a:pt x="12488" y="43200"/>
                    <a:pt x="559" y="43200"/>
                  </a:cubicBezTo>
                  <a:cubicBezTo>
                    <a:pt x="372" y="43200"/>
                    <a:pt x="186" y="43197"/>
                    <a:pt x="0" y="43192"/>
                  </a:cubicBezTo>
                </a:path>
                <a:path w="22159" h="43200" stroke="0" extrusionOk="0">
                  <a:moveTo>
                    <a:pt x="62" y="5"/>
                  </a:moveTo>
                  <a:cubicBezTo>
                    <a:pt x="228" y="1"/>
                    <a:pt x="393" y="-1"/>
                    <a:pt x="559" y="0"/>
                  </a:cubicBezTo>
                  <a:cubicBezTo>
                    <a:pt x="12488" y="0"/>
                    <a:pt x="22159" y="9670"/>
                    <a:pt x="22159" y="21600"/>
                  </a:cubicBezTo>
                  <a:cubicBezTo>
                    <a:pt x="22159" y="33529"/>
                    <a:pt x="12488" y="43200"/>
                    <a:pt x="559" y="43200"/>
                  </a:cubicBezTo>
                  <a:cubicBezTo>
                    <a:pt x="372" y="43200"/>
                    <a:pt x="186" y="43197"/>
                    <a:pt x="0" y="43192"/>
                  </a:cubicBezTo>
                  <a:lnTo>
                    <a:pt x="559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66" name="Arc 54"/>
            <p:cNvSpPr>
              <a:spLocks/>
            </p:cNvSpPr>
            <p:nvPr/>
          </p:nvSpPr>
          <p:spPr bwMode="auto">
            <a:xfrm rot="7715147" flipH="1">
              <a:off x="4281" y="226"/>
              <a:ext cx="564" cy="1867"/>
            </a:xfrm>
            <a:custGeom>
              <a:avLst/>
              <a:gdLst>
                <a:gd name="T0" fmla="*/ 0 w 26310"/>
                <a:gd name="T1" fmla="*/ 0 h 42850"/>
                <a:gd name="T2" fmla="*/ 0 w 26310"/>
                <a:gd name="T3" fmla="*/ 4 h 42850"/>
                <a:gd name="T4" fmla="*/ 0 w 26310"/>
                <a:gd name="T5" fmla="*/ 2 h 42850"/>
                <a:gd name="T6" fmla="*/ 0 60000 65536"/>
                <a:gd name="T7" fmla="*/ 0 60000 65536"/>
                <a:gd name="T8" fmla="*/ 0 60000 65536"/>
                <a:gd name="T9" fmla="*/ 0 w 26310"/>
                <a:gd name="T10" fmla="*/ 0 h 42850"/>
                <a:gd name="T11" fmla="*/ 26310 w 26310"/>
                <a:gd name="T12" fmla="*/ 42850 h 42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10" h="42850" fill="none" extrusionOk="0">
                  <a:moveTo>
                    <a:pt x="-1" y="519"/>
                  </a:moveTo>
                  <a:cubicBezTo>
                    <a:pt x="1546" y="174"/>
                    <a:pt x="3125" y="-1"/>
                    <a:pt x="4710" y="0"/>
                  </a:cubicBezTo>
                  <a:cubicBezTo>
                    <a:pt x="16639" y="0"/>
                    <a:pt x="26310" y="9670"/>
                    <a:pt x="26310" y="21600"/>
                  </a:cubicBezTo>
                  <a:cubicBezTo>
                    <a:pt x="26310" y="32034"/>
                    <a:pt x="18850" y="40977"/>
                    <a:pt x="8584" y="42849"/>
                  </a:cubicBezTo>
                </a:path>
                <a:path w="26310" h="42850" stroke="0" extrusionOk="0">
                  <a:moveTo>
                    <a:pt x="-1" y="519"/>
                  </a:moveTo>
                  <a:cubicBezTo>
                    <a:pt x="1546" y="174"/>
                    <a:pt x="3125" y="-1"/>
                    <a:pt x="4710" y="0"/>
                  </a:cubicBezTo>
                  <a:cubicBezTo>
                    <a:pt x="16639" y="0"/>
                    <a:pt x="26310" y="9670"/>
                    <a:pt x="26310" y="21600"/>
                  </a:cubicBezTo>
                  <a:cubicBezTo>
                    <a:pt x="26310" y="32034"/>
                    <a:pt x="18850" y="40977"/>
                    <a:pt x="8584" y="42849"/>
                  </a:cubicBezTo>
                  <a:lnTo>
                    <a:pt x="471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67" name="Line 55"/>
            <p:cNvSpPr>
              <a:spLocks noChangeShapeType="1"/>
            </p:cNvSpPr>
            <p:nvPr/>
          </p:nvSpPr>
          <p:spPr bwMode="auto">
            <a:xfrm flipV="1">
              <a:off x="3258" y="436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56"/>
            <p:cNvSpPr>
              <a:spLocks noChangeShapeType="1"/>
            </p:cNvSpPr>
            <p:nvPr/>
          </p:nvSpPr>
          <p:spPr bwMode="auto">
            <a:xfrm flipV="1">
              <a:off x="3690" y="2068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Oval 57"/>
            <p:cNvSpPr>
              <a:spLocks noChangeArrowheads="1"/>
            </p:cNvSpPr>
            <p:nvPr/>
          </p:nvSpPr>
          <p:spPr bwMode="auto">
            <a:xfrm rot="-915412">
              <a:off x="4752" y="1396"/>
              <a:ext cx="570" cy="16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AutoShape 58"/>
            <p:cNvSpPr>
              <a:spLocks noChangeArrowheads="1"/>
            </p:cNvSpPr>
            <p:nvPr/>
          </p:nvSpPr>
          <p:spPr bwMode="auto">
            <a:xfrm rot="9910955">
              <a:off x="1488" y="1584"/>
              <a:ext cx="3600" cy="2287"/>
            </a:xfrm>
            <a:prstGeom prst="flowChartMagneticDrum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71" name="Oval 59"/>
            <p:cNvSpPr>
              <a:spLocks noChangeArrowheads="1"/>
            </p:cNvSpPr>
            <p:nvPr/>
          </p:nvSpPr>
          <p:spPr bwMode="auto">
            <a:xfrm rot="-915412">
              <a:off x="1764" y="2215"/>
              <a:ext cx="684" cy="172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60"/>
            <p:cNvSpPr>
              <a:spLocks noChangeArrowheads="1"/>
            </p:cNvSpPr>
            <p:nvPr/>
          </p:nvSpPr>
          <p:spPr bwMode="auto">
            <a:xfrm rot="-915412">
              <a:off x="1445" y="2503"/>
              <a:ext cx="538" cy="145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Line 61"/>
            <p:cNvSpPr>
              <a:spLocks noChangeShapeType="1"/>
            </p:cNvSpPr>
            <p:nvPr/>
          </p:nvSpPr>
          <p:spPr bwMode="auto">
            <a:xfrm flipV="1">
              <a:off x="1488" y="2352"/>
              <a:ext cx="624" cy="1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62"/>
            <p:cNvSpPr>
              <a:spLocks noChangeShapeType="1"/>
            </p:cNvSpPr>
            <p:nvPr/>
          </p:nvSpPr>
          <p:spPr bwMode="auto">
            <a:xfrm flipV="1">
              <a:off x="1920" y="3744"/>
              <a:ext cx="528" cy="15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63"/>
            <p:cNvSpPr>
              <a:spLocks noChangeShapeType="1"/>
            </p:cNvSpPr>
            <p:nvPr/>
          </p:nvSpPr>
          <p:spPr bwMode="auto">
            <a:xfrm flipV="1">
              <a:off x="4608" y="1440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64"/>
            <p:cNvSpPr>
              <a:spLocks noChangeShapeType="1"/>
            </p:cNvSpPr>
            <p:nvPr/>
          </p:nvSpPr>
          <p:spPr bwMode="auto">
            <a:xfrm flipV="1">
              <a:off x="5040" y="3072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Oval 65"/>
            <p:cNvSpPr>
              <a:spLocks noChangeArrowheads="1"/>
            </p:cNvSpPr>
            <p:nvPr/>
          </p:nvSpPr>
          <p:spPr bwMode="auto">
            <a:xfrm rot="-915412">
              <a:off x="151" y="1560"/>
              <a:ext cx="432" cy="13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66"/>
            <p:cNvSpPr>
              <a:spLocks noChangeArrowheads="1"/>
            </p:cNvSpPr>
            <p:nvPr/>
          </p:nvSpPr>
          <p:spPr bwMode="auto">
            <a:xfrm rot="-915412">
              <a:off x="1488" y="2590"/>
              <a:ext cx="432" cy="1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Arc 67"/>
            <p:cNvSpPr>
              <a:spLocks/>
            </p:cNvSpPr>
            <p:nvPr/>
          </p:nvSpPr>
          <p:spPr bwMode="auto">
            <a:xfrm rot="19277793" flipH="1">
              <a:off x="566" y="1738"/>
              <a:ext cx="920" cy="1909"/>
            </a:xfrm>
            <a:custGeom>
              <a:avLst/>
              <a:gdLst>
                <a:gd name="T0" fmla="*/ 1 w 21600"/>
                <a:gd name="T1" fmla="*/ 0 h 41655"/>
                <a:gd name="T2" fmla="*/ 0 w 21600"/>
                <a:gd name="T3" fmla="*/ 4 h 41655"/>
                <a:gd name="T4" fmla="*/ 0 w 21600"/>
                <a:gd name="T5" fmla="*/ 2 h 4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655"/>
                <a:gd name="T11" fmla="*/ 21600 w 21600"/>
                <a:gd name="T12" fmla="*/ 41655 h 4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655" fill="none" extrusionOk="0">
                  <a:moveTo>
                    <a:pt x="7926" y="0"/>
                  </a:moveTo>
                  <a:cubicBezTo>
                    <a:pt x="16177" y="3255"/>
                    <a:pt x="21600" y="11223"/>
                    <a:pt x="21600" y="20093"/>
                  </a:cubicBezTo>
                  <a:cubicBezTo>
                    <a:pt x="21600" y="31527"/>
                    <a:pt x="12689" y="40980"/>
                    <a:pt x="1275" y="41655"/>
                  </a:cubicBezTo>
                </a:path>
                <a:path w="21600" h="41655" stroke="0" extrusionOk="0">
                  <a:moveTo>
                    <a:pt x="7926" y="0"/>
                  </a:moveTo>
                  <a:cubicBezTo>
                    <a:pt x="16177" y="3255"/>
                    <a:pt x="21600" y="11223"/>
                    <a:pt x="21600" y="20093"/>
                  </a:cubicBezTo>
                  <a:cubicBezTo>
                    <a:pt x="21600" y="31527"/>
                    <a:pt x="12689" y="40980"/>
                    <a:pt x="1275" y="41655"/>
                  </a:cubicBezTo>
                  <a:lnTo>
                    <a:pt x="0" y="20093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Arc 68"/>
            <p:cNvSpPr>
              <a:spLocks/>
            </p:cNvSpPr>
            <p:nvPr/>
          </p:nvSpPr>
          <p:spPr bwMode="auto">
            <a:xfrm rot="19277793" flipH="1">
              <a:off x="661" y="1857"/>
              <a:ext cx="912" cy="1863"/>
            </a:xfrm>
            <a:custGeom>
              <a:avLst/>
              <a:gdLst>
                <a:gd name="T0" fmla="*/ 1 w 21600"/>
                <a:gd name="T1" fmla="*/ 0 h 41058"/>
                <a:gd name="T2" fmla="*/ 0 w 21600"/>
                <a:gd name="T3" fmla="*/ 4 h 41058"/>
                <a:gd name="T4" fmla="*/ 0 w 21600"/>
                <a:gd name="T5" fmla="*/ 2 h 41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058"/>
                <a:gd name="T11" fmla="*/ 21600 w 21600"/>
                <a:gd name="T12" fmla="*/ 41058 h 41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058" fill="none" extrusionOk="0">
                  <a:moveTo>
                    <a:pt x="8889" y="0"/>
                  </a:moveTo>
                  <a:cubicBezTo>
                    <a:pt x="16627" y="3494"/>
                    <a:pt x="21600" y="11196"/>
                    <a:pt x="21600" y="19686"/>
                  </a:cubicBezTo>
                  <a:cubicBezTo>
                    <a:pt x="21600" y="30405"/>
                    <a:pt x="13737" y="39503"/>
                    <a:pt x="3130" y="41057"/>
                  </a:cubicBezTo>
                </a:path>
                <a:path w="21600" h="41058" stroke="0" extrusionOk="0">
                  <a:moveTo>
                    <a:pt x="8889" y="0"/>
                  </a:moveTo>
                  <a:cubicBezTo>
                    <a:pt x="16627" y="3494"/>
                    <a:pt x="21600" y="11196"/>
                    <a:pt x="21600" y="19686"/>
                  </a:cubicBezTo>
                  <a:cubicBezTo>
                    <a:pt x="21600" y="30405"/>
                    <a:pt x="13737" y="39503"/>
                    <a:pt x="3130" y="41057"/>
                  </a:cubicBezTo>
                  <a:lnTo>
                    <a:pt x="0" y="19686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1" name="Object 69"/>
            <p:cNvGraphicFramePr>
              <a:graphicFrameLocks noChangeAspect="1"/>
            </p:cNvGraphicFramePr>
            <p:nvPr/>
          </p:nvGraphicFramePr>
          <p:xfrm>
            <a:off x="810" y="1204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4" imgW="164957" imgH="152268" progId="Equation.3">
                    <p:embed/>
                  </p:oleObj>
                </mc:Choice>
                <mc:Fallback>
                  <p:oleObj name="Equation" r:id="rId4" imgW="164957" imgH="152268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1204"/>
                          <a:ext cx="240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2" name="AutoShape 70"/>
            <p:cNvSpPr>
              <a:spLocks noChangeArrowheads="1"/>
            </p:cNvSpPr>
            <p:nvPr/>
          </p:nvSpPr>
          <p:spPr bwMode="auto">
            <a:xfrm rot="-1300646">
              <a:off x="426" y="1012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757" y="5399"/>
                    <a:pt x="8736" y="5702"/>
                    <a:pt x="7861" y="6269"/>
                  </a:cubicBezTo>
                  <a:lnTo>
                    <a:pt x="4922" y="1739"/>
                  </a:lnTo>
                  <a:cubicBezTo>
                    <a:pt x="6672" y="604"/>
                    <a:pt x="871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AutoShape 71"/>
            <p:cNvSpPr>
              <a:spLocks noChangeArrowheads="1"/>
            </p:cNvSpPr>
            <p:nvPr/>
          </p:nvSpPr>
          <p:spPr bwMode="auto">
            <a:xfrm rot="9618952">
              <a:off x="3792" y="336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4" name="Text Box 72"/>
            <p:cNvSpPr txBox="1">
              <a:spLocks noChangeArrowheads="1"/>
            </p:cNvSpPr>
            <p:nvPr/>
          </p:nvSpPr>
          <p:spPr bwMode="auto">
            <a:xfrm>
              <a:off x="3928" y="102"/>
              <a:ext cx="634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ko-KR" sz="2800">
                  <a:ea typeface="굴림" pitchFamily="34" charset="-127"/>
                </a:rPr>
                <a:t>I</a:t>
              </a:r>
              <a:endParaRPr lang="en-US" sz="2800"/>
            </a:p>
          </p:txBody>
        </p:sp>
        <p:sp>
          <p:nvSpPr>
            <p:cNvPr id="285" name="Line 73"/>
            <p:cNvSpPr>
              <a:spLocks noChangeShapeType="1"/>
            </p:cNvSpPr>
            <p:nvPr/>
          </p:nvSpPr>
          <p:spPr bwMode="auto">
            <a:xfrm>
              <a:off x="426" y="1684"/>
              <a:ext cx="1248" cy="91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74"/>
            <p:cNvSpPr>
              <a:spLocks noChangeShapeType="1"/>
            </p:cNvSpPr>
            <p:nvPr/>
          </p:nvSpPr>
          <p:spPr bwMode="auto">
            <a:xfrm flipV="1">
              <a:off x="3834" y="436"/>
              <a:ext cx="624" cy="199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75"/>
            <p:cNvSpPr>
              <a:spLocks noChangeShapeType="1"/>
            </p:cNvSpPr>
            <p:nvPr/>
          </p:nvSpPr>
          <p:spPr bwMode="auto">
            <a:xfrm flipV="1">
              <a:off x="5232" y="1728"/>
              <a:ext cx="384" cy="148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AutoShape 76"/>
            <p:cNvSpPr>
              <a:spLocks noChangeArrowheads="1"/>
            </p:cNvSpPr>
            <p:nvPr/>
          </p:nvSpPr>
          <p:spPr bwMode="auto">
            <a:xfrm rot="-1133304">
              <a:off x="5280" y="1584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15000" y="1699260"/>
            <a:ext cx="2996406" cy="2491740"/>
            <a:chOff x="5463943" y="1550988"/>
            <a:chExt cx="3121255" cy="2595563"/>
          </a:xfrm>
        </p:grpSpPr>
        <p:pic>
          <p:nvPicPr>
            <p:cNvPr id="27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148" y="1550988"/>
              <a:ext cx="268605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TextBox 13"/>
            <p:cNvSpPr txBox="1">
              <a:spLocks noChangeArrowheads="1"/>
            </p:cNvSpPr>
            <p:nvPr/>
          </p:nvSpPr>
          <p:spPr bwMode="auto">
            <a:xfrm>
              <a:off x="5463943" y="2057364"/>
              <a:ext cx="1371601" cy="2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None/>
              </a:pPr>
              <a:r>
                <a:rPr lang="en-US" sz="1200" dirty="0"/>
                <a:t>Core  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Overview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48" name="Group 25"/>
          <p:cNvGrpSpPr>
            <a:grpSpLocks/>
          </p:cNvGrpSpPr>
          <p:nvPr/>
        </p:nvGrpSpPr>
        <p:grpSpPr bwMode="auto">
          <a:xfrm>
            <a:off x="381000" y="4343400"/>
            <a:ext cx="1066800" cy="1219200"/>
            <a:chOff x="384" y="1248"/>
            <a:chExt cx="2304" cy="2160"/>
          </a:xfrm>
        </p:grpSpPr>
        <p:sp>
          <p:nvSpPr>
            <p:cNvPr id="253" name="AutoShape 26"/>
            <p:cNvSpPr>
              <a:spLocks noChangeArrowheads="1"/>
            </p:cNvSpPr>
            <p:nvPr/>
          </p:nvSpPr>
          <p:spPr bwMode="auto">
            <a:xfrm>
              <a:off x="624" y="1248"/>
              <a:ext cx="1824" cy="21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27"/>
            <p:cNvSpPr>
              <a:spLocks noChangeArrowheads="1"/>
            </p:cNvSpPr>
            <p:nvPr/>
          </p:nvSpPr>
          <p:spPr bwMode="auto">
            <a:xfrm>
              <a:off x="1056" y="1728"/>
              <a:ext cx="96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Freeform 28"/>
            <p:cNvSpPr>
              <a:spLocks/>
            </p:cNvSpPr>
            <p:nvPr/>
          </p:nvSpPr>
          <p:spPr bwMode="auto">
            <a:xfrm>
              <a:off x="384" y="1824"/>
              <a:ext cx="872" cy="112"/>
            </a:xfrm>
            <a:custGeom>
              <a:avLst/>
              <a:gdLst>
                <a:gd name="T0" fmla="*/ 0 w 824"/>
                <a:gd name="T1" fmla="*/ 16 h 112"/>
                <a:gd name="T2" fmla="*/ 806 w 824"/>
                <a:gd name="T3" fmla="*/ 16 h 112"/>
                <a:gd name="T4" fmla="*/ 698 w 824"/>
                <a:gd name="T5" fmla="*/ 112 h 112"/>
                <a:gd name="T6" fmla="*/ 0 60000 65536"/>
                <a:gd name="T7" fmla="*/ 0 60000 65536"/>
                <a:gd name="T8" fmla="*/ 0 60000 65536"/>
                <a:gd name="T9" fmla="*/ 0 w 824"/>
                <a:gd name="T10" fmla="*/ 0 h 112"/>
                <a:gd name="T11" fmla="*/ 824 w 82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12">
                  <a:moveTo>
                    <a:pt x="0" y="16"/>
                  </a:moveTo>
                  <a:cubicBezTo>
                    <a:pt x="308" y="8"/>
                    <a:pt x="616" y="0"/>
                    <a:pt x="720" y="16"/>
                  </a:cubicBezTo>
                  <a:cubicBezTo>
                    <a:pt x="824" y="32"/>
                    <a:pt x="724" y="72"/>
                    <a:pt x="624" y="112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9"/>
            <p:cNvSpPr>
              <a:spLocks/>
            </p:cNvSpPr>
            <p:nvPr/>
          </p:nvSpPr>
          <p:spPr bwMode="auto">
            <a:xfrm>
              <a:off x="440" y="2016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30"/>
            <p:cNvSpPr>
              <a:spLocks/>
            </p:cNvSpPr>
            <p:nvPr/>
          </p:nvSpPr>
          <p:spPr bwMode="auto">
            <a:xfrm>
              <a:off x="432" y="2208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31"/>
            <p:cNvSpPr>
              <a:spLocks/>
            </p:cNvSpPr>
            <p:nvPr/>
          </p:nvSpPr>
          <p:spPr bwMode="auto">
            <a:xfrm>
              <a:off x="432" y="2400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32"/>
            <p:cNvSpPr>
              <a:spLocks/>
            </p:cNvSpPr>
            <p:nvPr/>
          </p:nvSpPr>
          <p:spPr bwMode="auto">
            <a:xfrm>
              <a:off x="432" y="2592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33"/>
            <p:cNvSpPr>
              <a:spLocks/>
            </p:cNvSpPr>
            <p:nvPr/>
          </p:nvSpPr>
          <p:spPr bwMode="auto">
            <a:xfrm>
              <a:off x="1824" y="1872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34"/>
            <p:cNvSpPr>
              <a:spLocks/>
            </p:cNvSpPr>
            <p:nvPr/>
          </p:nvSpPr>
          <p:spPr bwMode="auto">
            <a:xfrm>
              <a:off x="1824" y="2112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35"/>
            <p:cNvSpPr>
              <a:spLocks/>
            </p:cNvSpPr>
            <p:nvPr/>
          </p:nvSpPr>
          <p:spPr bwMode="auto">
            <a:xfrm>
              <a:off x="1824" y="2304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36"/>
            <p:cNvSpPr>
              <a:spLocks/>
            </p:cNvSpPr>
            <p:nvPr/>
          </p:nvSpPr>
          <p:spPr bwMode="auto">
            <a:xfrm>
              <a:off x="1824" y="2496"/>
              <a:ext cx="800" cy="144"/>
            </a:xfrm>
            <a:custGeom>
              <a:avLst/>
              <a:gdLst>
                <a:gd name="T0" fmla="*/ 184 w 800"/>
                <a:gd name="T1" fmla="*/ 0 h 144"/>
                <a:gd name="T2" fmla="*/ 88 w 800"/>
                <a:gd name="T3" fmla="*/ 48 h 144"/>
                <a:gd name="T4" fmla="*/ 712 w 800"/>
                <a:gd name="T5" fmla="*/ 96 h 144"/>
                <a:gd name="T6" fmla="*/ 616 w 80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44"/>
                <a:gd name="T14" fmla="*/ 800 w 80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44">
                  <a:moveTo>
                    <a:pt x="184" y="0"/>
                  </a:moveTo>
                  <a:cubicBezTo>
                    <a:pt x="92" y="16"/>
                    <a:pt x="0" y="32"/>
                    <a:pt x="88" y="48"/>
                  </a:cubicBezTo>
                  <a:cubicBezTo>
                    <a:pt x="176" y="64"/>
                    <a:pt x="624" y="80"/>
                    <a:pt x="712" y="96"/>
                  </a:cubicBezTo>
                  <a:cubicBezTo>
                    <a:pt x="800" y="112"/>
                    <a:pt x="708" y="128"/>
                    <a:pt x="616" y="14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37"/>
            <p:cNvSpPr>
              <a:spLocks noChangeShapeType="1"/>
            </p:cNvSpPr>
            <p:nvPr/>
          </p:nvSpPr>
          <p:spPr bwMode="auto">
            <a:xfrm>
              <a:off x="2448" y="1872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1816" y="2736"/>
              <a:ext cx="824" cy="96"/>
            </a:xfrm>
            <a:custGeom>
              <a:avLst/>
              <a:gdLst>
                <a:gd name="T0" fmla="*/ 200 w 824"/>
                <a:gd name="T1" fmla="*/ 0 h 96"/>
                <a:gd name="T2" fmla="*/ 104 w 824"/>
                <a:gd name="T3" fmla="*/ 48 h 96"/>
                <a:gd name="T4" fmla="*/ 824 w 824"/>
                <a:gd name="T5" fmla="*/ 96 h 96"/>
                <a:gd name="T6" fmla="*/ 0 60000 65536"/>
                <a:gd name="T7" fmla="*/ 0 60000 65536"/>
                <a:gd name="T8" fmla="*/ 0 60000 65536"/>
                <a:gd name="T9" fmla="*/ 0 w 824"/>
                <a:gd name="T10" fmla="*/ 0 h 96"/>
                <a:gd name="T11" fmla="*/ 824 w 82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96">
                  <a:moveTo>
                    <a:pt x="200" y="0"/>
                  </a:moveTo>
                  <a:cubicBezTo>
                    <a:pt x="100" y="16"/>
                    <a:pt x="0" y="32"/>
                    <a:pt x="104" y="48"/>
                  </a:cubicBezTo>
                  <a:cubicBezTo>
                    <a:pt x="208" y="64"/>
                    <a:pt x="704" y="88"/>
                    <a:pt x="824" y="96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AutoShape 39"/>
            <p:cNvSpPr>
              <a:spLocks noChangeArrowheads="1"/>
            </p:cNvSpPr>
            <p:nvPr/>
          </p:nvSpPr>
          <p:spPr bwMode="auto">
            <a:xfrm>
              <a:off x="768" y="1440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AutoShape 40"/>
            <p:cNvSpPr>
              <a:spLocks noChangeArrowheads="1"/>
            </p:cNvSpPr>
            <p:nvPr/>
          </p:nvSpPr>
          <p:spPr bwMode="auto">
            <a:xfrm>
              <a:off x="1152" y="2016"/>
              <a:ext cx="192" cy="240"/>
            </a:xfrm>
            <a:prstGeom prst="curvedLeftArrow">
              <a:avLst>
                <a:gd name="adj1" fmla="val 25000"/>
                <a:gd name="adj2" fmla="val 50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AutoShape 41"/>
            <p:cNvSpPr>
              <a:spLocks noChangeArrowheads="1"/>
            </p:cNvSpPr>
            <p:nvPr/>
          </p:nvSpPr>
          <p:spPr bwMode="auto">
            <a:xfrm>
              <a:off x="1152" y="2400"/>
              <a:ext cx="192" cy="240"/>
            </a:xfrm>
            <a:prstGeom prst="curvedLeftArrow">
              <a:avLst>
                <a:gd name="adj1" fmla="val 25000"/>
                <a:gd name="adj2" fmla="val 50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9" name="Object 42"/>
            <p:cNvGraphicFramePr>
              <a:graphicFrameLocks noChangeAspect="1"/>
            </p:cNvGraphicFramePr>
            <p:nvPr/>
          </p:nvGraphicFramePr>
          <p:xfrm>
            <a:off x="1152" y="1392"/>
            <a:ext cx="288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4" imgW="164957" imgH="152268" progId="Equation.3">
                    <p:embed/>
                  </p:oleObj>
                </mc:Choice>
                <mc:Fallback>
                  <p:oleObj name="Equation" r:id="rId4" imgW="164957" imgH="152268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392"/>
                          <a:ext cx="288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0" name="Text Box 43"/>
            <p:cNvSpPr txBox="1">
              <a:spLocks noChangeArrowheads="1"/>
            </p:cNvSpPr>
            <p:nvPr/>
          </p:nvSpPr>
          <p:spPr bwMode="auto">
            <a:xfrm>
              <a:off x="1262" y="2016"/>
              <a:ext cx="397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ko-KR" sz="1800">
                  <a:ea typeface="굴림" pitchFamily="34" charset="-127"/>
                </a:rPr>
                <a:t>I</a:t>
              </a:r>
              <a:endParaRPr lang="en-US" sz="180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8041" y="1371600"/>
            <a:ext cx="3035858" cy="2750820"/>
            <a:chOff x="1371600" y="2272453"/>
            <a:chExt cx="3195638" cy="2895600"/>
          </a:xfrm>
        </p:grpSpPr>
        <p:pic>
          <p:nvPicPr>
            <p:cNvPr id="24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8" y="2272453"/>
              <a:ext cx="2686050" cy="259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AutoShape 74"/>
            <p:cNvSpPr>
              <a:spLocks noChangeArrowheads="1"/>
            </p:cNvSpPr>
            <p:nvPr/>
          </p:nvSpPr>
          <p:spPr bwMode="auto">
            <a:xfrm rot="20839286">
              <a:off x="2178050" y="3101128"/>
              <a:ext cx="412750" cy="4095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757" y="5399"/>
                    <a:pt x="8736" y="5702"/>
                    <a:pt x="7861" y="6269"/>
                  </a:cubicBezTo>
                  <a:lnTo>
                    <a:pt x="4922" y="1739"/>
                  </a:lnTo>
                  <a:cubicBezTo>
                    <a:pt x="6672" y="604"/>
                    <a:pt x="871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2" name="Right Arrow 241"/>
            <p:cNvSpPr/>
            <p:nvPr/>
          </p:nvSpPr>
          <p:spPr bwMode="auto">
            <a:xfrm rot="20415924">
              <a:off x="2076450" y="3661515"/>
              <a:ext cx="457200" cy="30162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43" name="AutoShape 74"/>
            <p:cNvSpPr>
              <a:spLocks noChangeArrowheads="1"/>
            </p:cNvSpPr>
            <p:nvPr/>
          </p:nvSpPr>
          <p:spPr bwMode="auto">
            <a:xfrm rot="6892082">
              <a:off x="2759075" y="4388590"/>
              <a:ext cx="387350" cy="419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757" y="5399"/>
                    <a:pt x="8736" y="5702"/>
                    <a:pt x="7861" y="6269"/>
                  </a:cubicBezTo>
                  <a:lnTo>
                    <a:pt x="4922" y="1739"/>
                  </a:lnTo>
                  <a:cubicBezTo>
                    <a:pt x="6672" y="604"/>
                    <a:pt x="871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  <p:graphicFrame>
          <p:nvGraphicFramePr>
            <p:cNvPr id="2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835177"/>
                </p:ext>
              </p:extLst>
            </p:nvPr>
          </p:nvGraphicFramePr>
          <p:xfrm>
            <a:off x="2190750" y="3877415"/>
            <a:ext cx="2635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6" imgW="164957" imgH="152268" progId="Equation.3">
                    <p:embed/>
                  </p:oleObj>
                </mc:Choice>
                <mc:Fallback>
                  <p:oleObj name="Equation" r:id="rId6" imgW="164957" imgH="152268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750" y="3877415"/>
                          <a:ext cx="26352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" name="Text Box 77"/>
            <p:cNvSpPr txBox="1">
              <a:spLocks noChangeArrowheads="1"/>
            </p:cNvSpPr>
            <p:nvPr/>
          </p:nvSpPr>
          <p:spPr bwMode="auto">
            <a:xfrm>
              <a:off x="1733550" y="2658215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>
                  <a:ea typeface="굴림" pitchFamily="34" charset="-127"/>
                </a:rPr>
                <a:t>I</a:t>
              </a:r>
              <a:r>
                <a:rPr lang="en-US" altLang="ko-KR" sz="1800">
                  <a:ea typeface="굴림" pitchFamily="34" charset="-127"/>
                </a:rPr>
                <a:t>p</a:t>
              </a:r>
              <a:endParaRPr lang="en-US" sz="1800"/>
            </a:p>
          </p:txBody>
        </p:sp>
        <p:sp>
          <p:nvSpPr>
            <p:cNvPr id="247" name="Text Box 77"/>
            <p:cNvSpPr txBox="1">
              <a:spLocks noChangeArrowheads="1"/>
            </p:cNvSpPr>
            <p:nvPr/>
          </p:nvSpPr>
          <p:spPr bwMode="auto">
            <a:xfrm>
              <a:off x="2853759" y="4710853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ea typeface="굴림" pitchFamily="34" charset="-127"/>
                </a:rPr>
                <a:t>I</a:t>
              </a:r>
              <a:r>
                <a:rPr lang="en-US" altLang="ko-KR" sz="1800" dirty="0">
                  <a:ea typeface="굴림" pitchFamily="34" charset="-127"/>
                </a:rPr>
                <a:t>s</a:t>
              </a:r>
              <a:endParaRPr lang="en-US" sz="1800" dirty="0"/>
            </a:p>
          </p:txBody>
        </p:sp>
        <p:sp>
          <p:nvSpPr>
            <p:cNvPr id="249" name="Line 75"/>
            <p:cNvSpPr>
              <a:spLocks noChangeShapeType="1"/>
            </p:cNvSpPr>
            <p:nvPr/>
          </p:nvSpPr>
          <p:spPr bwMode="auto">
            <a:xfrm flipV="1">
              <a:off x="1752600" y="4258415"/>
              <a:ext cx="533400" cy="3810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TextBox 13"/>
            <p:cNvSpPr txBox="1">
              <a:spLocks noChangeArrowheads="1"/>
            </p:cNvSpPr>
            <p:nvPr/>
          </p:nvSpPr>
          <p:spPr bwMode="auto">
            <a:xfrm>
              <a:off x="1371600" y="4563215"/>
              <a:ext cx="1371600" cy="29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None/>
              </a:pPr>
              <a:r>
                <a:rPr lang="en-US" sz="1200" dirty="0"/>
                <a:t>Core   </a:t>
              </a:r>
            </a:p>
          </p:txBody>
        </p:sp>
        <p:sp>
          <p:nvSpPr>
            <p:cNvPr id="251" name="TextBox 13"/>
            <p:cNvSpPr txBox="1">
              <a:spLocks noChangeArrowheads="1"/>
            </p:cNvSpPr>
            <p:nvPr/>
          </p:nvSpPr>
          <p:spPr bwMode="auto">
            <a:xfrm>
              <a:off x="1824038" y="2277215"/>
              <a:ext cx="1371600" cy="29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None/>
              </a:pPr>
              <a:r>
                <a:rPr lang="en-US" sz="1200" dirty="0"/>
                <a:t>Winding</a:t>
              </a:r>
            </a:p>
          </p:txBody>
        </p:sp>
        <p:sp>
          <p:nvSpPr>
            <p:cNvPr id="252" name="Line 79"/>
            <p:cNvSpPr>
              <a:spLocks noChangeShapeType="1"/>
            </p:cNvSpPr>
            <p:nvPr/>
          </p:nvSpPr>
          <p:spPr bwMode="auto">
            <a:xfrm>
              <a:off x="2057400" y="2582015"/>
              <a:ext cx="609600" cy="304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" name="AutoShape 74"/>
          <p:cNvSpPr>
            <a:spLocks noChangeArrowheads="1"/>
          </p:cNvSpPr>
          <p:nvPr/>
        </p:nvSpPr>
        <p:spPr bwMode="auto">
          <a:xfrm rot="20068861">
            <a:off x="6786234" y="2439958"/>
            <a:ext cx="407987" cy="4667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757" y="5399"/>
                  <a:pt x="8736" y="5702"/>
                  <a:pt x="7861" y="6269"/>
                </a:cubicBezTo>
                <a:lnTo>
                  <a:pt x="4922" y="1739"/>
                </a:lnTo>
                <a:cubicBezTo>
                  <a:pt x="6672" y="604"/>
                  <a:pt x="871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4" name="Right Arrow 273"/>
          <p:cNvSpPr/>
          <p:nvPr/>
        </p:nvSpPr>
        <p:spPr bwMode="auto">
          <a:xfrm rot="20439835">
            <a:off x="6639476" y="3036334"/>
            <a:ext cx="416717" cy="254658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graphicFrame>
        <p:nvGraphicFramePr>
          <p:cNvPr id="275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46609"/>
              </p:ext>
            </p:extLst>
          </p:nvPr>
        </p:nvGraphicFramePr>
        <p:xfrm>
          <a:off x="6858000" y="2667000"/>
          <a:ext cx="263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164957" imgH="152268" progId="Equation.3">
                  <p:embed/>
                </p:oleObj>
              </mc:Choice>
              <mc:Fallback>
                <p:oleObj name="Equation" r:id="rId7" imgW="164957" imgH="152268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0"/>
                        <a:ext cx="263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Right Arrow 275"/>
          <p:cNvSpPr>
            <a:spLocks noChangeArrowheads="1"/>
          </p:cNvSpPr>
          <p:nvPr/>
        </p:nvSpPr>
        <p:spPr bwMode="auto">
          <a:xfrm rot="9812602">
            <a:off x="7637133" y="2567217"/>
            <a:ext cx="408885" cy="25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" name="Text Box 77"/>
          <p:cNvSpPr txBox="1">
            <a:spLocks noChangeArrowheads="1"/>
          </p:cNvSpPr>
          <p:nvPr/>
        </p:nvSpPr>
        <p:spPr bwMode="auto">
          <a:xfrm>
            <a:off x="6362700" y="31194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>
                <a:ea typeface="굴림" pitchFamily="34" charset="-127"/>
              </a:rPr>
              <a:t>I</a:t>
            </a:r>
            <a:r>
              <a:rPr lang="en-US" altLang="ko-KR" sz="1800">
                <a:ea typeface="굴림" pitchFamily="34" charset="-127"/>
              </a:rPr>
              <a:t>p</a:t>
            </a:r>
            <a:endParaRPr lang="en-US" sz="1800"/>
          </a:p>
        </p:txBody>
      </p:sp>
      <p:sp>
        <p:nvSpPr>
          <p:cNvPr id="278" name="Text Box 77"/>
          <p:cNvSpPr txBox="1">
            <a:spLocks noChangeArrowheads="1"/>
          </p:cNvSpPr>
          <p:nvPr/>
        </p:nvSpPr>
        <p:spPr bwMode="auto">
          <a:xfrm>
            <a:off x="7620000" y="2133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ea typeface="굴림" pitchFamily="34" charset="-127"/>
              </a:rPr>
              <a:t>I</a:t>
            </a:r>
            <a:r>
              <a:rPr lang="en-US" altLang="ko-KR" sz="1800" dirty="0">
                <a:ea typeface="굴림" pitchFamily="34" charset="-127"/>
              </a:rPr>
              <a:t>s</a:t>
            </a:r>
            <a:endParaRPr lang="en-US" sz="1800" dirty="0"/>
          </a:p>
        </p:txBody>
      </p:sp>
      <p:grpSp>
        <p:nvGrpSpPr>
          <p:cNvPr id="279" name="Group 44"/>
          <p:cNvGrpSpPr>
            <a:grpSpLocks/>
          </p:cNvGrpSpPr>
          <p:nvPr/>
        </p:nvGrpSpPr>
        <p:grpSpPr bwMode="auto">
          <a:xfrm>
            <a:off x="4948238" y="4343400"/>
            <a:ext cx="1604962" cy="1184275"/>
            <a:chOff x="95" y="102"/>
            <a:chExt cx="5521" cy="3854"/>
          </a:xfrm>
        </p:grpSpPr>
        <p:sp>
          <p:nvSpPr>
            <p:cNvPr id="284" name="Oval 45"/>
            <p:cNvSpPr>
              <a:spLocks noChangeArrowheads="1"/>
            </p:cNvSpPr>
            <p:nvPr/>
          </p:nvSpPr>
          <p:spPr bwMode="auto">
            <a:xfrm rot="-915412">
              <a:off x="3402" y="392"/>
              <a:ext cx="570" cy="16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AutoShape 46"/>
            <p:cNvSpPr>
              <a:spLocks noChangeArrowheads="1"/>
            </p:cNvSpPr>
            <p:nvPr/>
          </p:nvSpPr>
          <p:spPr bwMode="auto">
            <a:xfrm rot="9910955">
              <a:off x="138" y="580"/>
              <a:ext cx="3600" cy="2287"/>
            </a:xfrm>
            <a:prstGeom prst="flowChartMagneticDrum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6" name="Rectangle 47"/>
            <p:cNvSpPr>
              <a:spLocks noChangeArrowheads="1"/>
            </p:cNvSpPr>
            <p:nvPr/>
          </p:nvSpPr>
          <p:spPr bwMode="auto">
            <a:xfrm>
              <a:off x="1884" y="1450"/>
              <a:ext cx="634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Rectangle 48"/>
            <p:cNvSpPr>
              <a:spLocks noChangeArrowheads="1"/>
            </p:cNvSpPr>
            <p:nvPr/>
          </p:nvSpPr>
          <p:spPr bwMode="auto">
            <a:xfrm>
              <a:off x="1884" y="1543"/>
              <a:ext cx="634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49"/>
            <p:cNvSpPr>
              <a:spLocks noChangeArrowheads="1"/>
            </p:cNvSpPr>
            <p:nvPr/>
          </p:nvSpPr>
          <p:spPr bwMode="auto">
            <a:xfrm rot="-915412">
              <a:off x="414" y="1211"/>
              <a:ext cx="684" cy="172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Oval 50"/>
            <p:cNvSpPr>
              <a:spLocks noChangeArrowheads="1"/>
            </p:cNvSpPr>
            <p:nvPr/>
          </p:nvSpPr>
          <p:spPr bwMode="auto">
            <a:xfrm rot="-915412">
              <a:off x="95" y="1499"/>
              <a:ext cx="538" cy="145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Line 51"/>
            <p:cNvSpPr>
              <a:spLocks noChangeShapeType="1"/>
            </p:cNvSpPr>
            <p:nvPr/>
          </p:nvSpPr>
          <p:spPr bwMode="auto">
            <a:xfrm flipV="1">
              <a:off x="138" y="1348"/>
              <a:ext cx="624" cy="1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52"/>
            <p:cNvSpPr>
              <a:spLocks noChangeShapeType="1"/>
            </p:cNvSpPr>
            <p:nvPr/>
          </p:nvSpPr>
          <p:spPr bwMode="auto">
            <a:xfrm flipV="1">
              <a:off x="570" y="2740"/>
              <a:ext cx="528" cy="15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Arc 53"/>
            <p:cNvSpPr>
              <a:spLocks/>
            </p:cNvSpPr>
            <p:nvPr/>
          </p:nvSpPr>
          <p:spPr bwMode="auto">
            <a:xfrm rot="7927621" flipH="1">
              <a:off x="4337" y="269"/>
              <a:ext cx="523" cy="1722"/>
            </a:xfrm>
            <a:custGeom>
              <a:avLst/>
              <a:gdLst>
                <a:gd name="T0" fmla="*/ 0 w 22159"/>
                <a:gd name="T1" fmla="*/ 0 h 43200"/>
                <a:gd name="T2" fmla="*/ 0 w 22159"/>
                <a:gd name="T3" fmla="*/ 3 h 43200"/>
                <a:gd name="T4" fmla="*/ 0 w 22159"/>
                <a:gd name="T5" fmla="*/ 1 h 43200"/>
                <a:gd name="T6" fmla="*/ 0 60000 65536"/>
                <a:gd name="T7" fmla="*/ 0 60000 65536"/>
                <a:gd name="T8" fmla="*/ 0 60000 65536"/>
                <a:gd name="T9" fmla="*/ 0 w 22159"/>
                <a:gd name="T10" fmla="*/ 0 h 43200"/>
                <a:gd name="T11" fmla="*/ 22159 w 221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9" h="43200" fill="none" extrusionOk="0">
                  <a:moveTo>
                    <a:pt x="62" y="5"/>
                  </a:moveTo>
                  <a:cubicBezTo>
                    <a:pt x="228" y="1"/>
                    <a:pt x="393" y="-1"/>
                    <a:pt x="559" y="0"/>
                  </a:cubicBezTo>
                  <a:cubicBezTo>
                    <a:pt x="12488" y="0"/>
                    <a:pt x="22159" y="9670"/>
                    <a:pt x="22159" y="21600"/>
                  </a:cubicBezTo>
                  <a:cubicBezTo>
                    <a:pt x="22159" y="33529"/>
                    <a:pt x="12488" y="43200"/>
                    <a:pt x="559" y="43200"/>
                  </a:cubicBezTo>
                  <a:cubicBezTo>
                    <a:pt x="372" y="43200"/>
                    <a:pt x="186" y="43197"/>
                    <a:pt x="0" y="43192"/>
                  </a:cubicBezTo>
                </a:path>
                <a:path w="22159" h="43200" stroke="0" extrusionOk="0">
                  <a:moveTo>
                    <a:pt x="62" y="5"/>
                  </a:moveTo>
                  <a:cubicBezTo>
                    <a:pt x="228" y="1"/>
                    <a:pt x="393" y="-1"/>
                    <a:pt x="559" y="0"/>
                  </a:cubicBezTo>
                  <a:cubicBezTo>
                    <a:pt x="12488" y="0"/>
                    <a:pt x="22159" y="9670"/>
                    <a:pt x="22159" y="21600"/>
                  </a:cubicBezTo>
                  <a:cubicBezTo>
                    <a:pt x="22159" y="33529"/>
                    <a:pt x="12488" y="43200"/>
                    <a:pt x="559" y="43200"/>
                  </a:cubicBezTo>
                  <a:cubicBezTo>
                    <a:pt x="372" y="43200"/>
                    <a:pt x="186" y="43197"/>
                    <a:pt x="0" y="43192"/>
                  </a:cubicBezTo>
                  <a:lnTo>
                    <a:pt x="559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3" name="Arc 54"/>
            <p:cNvSpPr>
              <a:spLocks/>
            </p:cNvSpPr>
            <p:nvPr/>
          </p:nvSpPr>
          <p:spPr bwMode="auto">
            <a:xfrm rot="7715147" flipH="1">
              <a:off x="4281" y="226"/>
              <a:ext cx="564" cy="1867"/>
            </a:xfrm>
            <a:custGeom>
              <a:avLst/>
              <a:gdLst>
                <a:gd name="T0" fmla="*/ 0 w 26310"/>
                <a:gd name="T1" fmla="*/ 0 h 42850"/>
                <a:gd name="T2" fmla="*/ 0 w 26310"/>
                <a:gd name="T3" fmla="*/ 4 h 42850"/>
                <a:gd name="T4" fmla="*/ 0 w 26310"/>
                <a:gd name="T5" fmla="*/ 2 h 42850"/>
                <a:gd name="T6" fmla="*/ 0 60000 65536"/>
                <a:gd name="T7" fmla="*/ 0 60000 65536"/>
                <a:gd name="T8" fmla="*/ 0 60000 65536"/>
                <a:gd name="T9" fmla="*/ 0 w 26310"/>
                <a:gd name="T10" fmla="*/ 0 h 42850"/>
                <a:gd name="T11" fmla="*/ 26310 w 26310"/>
                <a:gd name="T12" fmla="*/ 42850 h 42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10" h="42850" fill="none" extrusionOk="0">
                  <a:moveTo>
                    <a:pt x="-1" y="519"/>
                  </a:moveTo>
                  <a:cubicBezTo>
                    <a:pt x="1546" y="174"/>
                    <a:pt x="3125" y="-1"/>
                    <a:pt x="4710" y="0"/>
                  </a:cubicBezTo>
                  <a:cubicBezTo>
                    <a:pt x="16639" y="0"/>
                    <a:pt x="26310" y="9670"/>
                    <a:pt x="26310" y="21600"/>
                  </a:cubicBezTo>
                  <a:cubicBezTo>
                    <a:pt x="26310" y="32034"/>
                    <a:pt x="18850" y="40977"/>
                    <a:pt x="8584" y="42849"/>
                  </a:cubicBezTo>
                </a:path>
                <a:path w="26310" h="42850" stroke="0" extrusionOk="0">
                  <a:moveTo>
                    <a:pt x="-1" y="519"/>
                  </a:moveTo>
                  <a:cubicBezTo>
                    <a:pt x="1546" y="174"/>
                    <a:pt x="3125" y="-1"/>
                    <a:pt x="4710" y="0"/>
                  </a:cubicBezTo>
                  <a:cubicBezTo>
                    <a:pt x="16639" y="0"/>
                    <a:pt x="26310" y="9670"/>
                    <a:pt x="26310" y="21600"/>
                  </a:cubicBezTo>
                  <a:cubicBezTo>
                    <a:pt x="26310" y="32034"/>
                    <a:pt x="18850" y="40977"/>
                    <a:pt x="8584" y="42849"/>
                  </a:cubicBezTo>
                  <a:lnTo>
                    <a:pt x="471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4" name="Line 55"/>
            <p:cNvSpPr>
              <a:spLocks noChangeShapeType="1"/>
            </p:cNvSpPr>
            <p:nvPr/>
          </p:nvSpPr>
          <p:spPr bwMode="auto">
            <a:xfrm flipV="1">
              <a:off x="3258" y="436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56"/>
            <p:cNvSpPr>
              <a:spLocks noChangeShapeType="1"/>
            </p:cNvSpPr>
            <p:nvPr/>
          </p:nvSpPr>
          <p:spPr bwMode="auto">
            <a:xfrm flipV="1">
              <a:off x="3690" y="2068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Oval 57"/>
            <p:cNvSpPr>
              <a:spLocks noChangeArrowheads="1"/>
            </p:cNvSpPr>
            <p:nvPr/>
          </p:nvSpPr>
          <p:spPr bwMode="auto">
            <a:xfrm rot="-915412">
              <a:off x="4752" y="1396"/>
              <a:ext cx="570" cy="16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AutoShape 58"/>
            <p:cNvSpPr>
              <a:spLocks noChangeArrowheads="1"/>
            </p:cNvSpPr>
            <p:nvPr/>
          </p:nvSpPr>
          <p:spPr bwMode="auto">
            <a:xfrm rot="9910955">
              <a:off x="1488" y="1584"/>
              <a:ext cx="3600" cy="2287"/>
            </a:xfrm>
            <a:prstGeom prst="flowChartMagneticDrum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98" name="Oval 59"/>
            <p:cNvSpPr>
              <a:spLocks noChangeArrowheads="1"/>
            </p:cNvSpPr>
            <p:nvPr/>
          </p:nvSpPr>
          <p:spPr bwMode="auto">
            <a:xfrm rot="-915412">
              <a:off x="1764" y="2215"/>
              <a:ext cx="684" cy="172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60"/>
            <p:cNvSpPr>
              <a:spLocks noChangeArrowheads="1"/>
            </p:cNvSpPr>
            <p:nvPr/>
          </p:nvSpPr>
          <p:spPr bwMode="auto">
            <a:xfrm rot="-915412">
              <a:off x="1445" y="2503"/>
              <a:ext cx="538" cy="145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Line 61"/>
            <p:cNvSpPr>
              <a:spLocks noChangeShapeType="1"/>
            </p:cNvSpPr>
            <p:nvPr/>
          </p:nvSpPr>
          <p:spPr bwMode="auto">
            <a:xfrm flipV="1">
              <a:off x="1488" y="2352"/>
              <a:ext cx="624" cy="1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62"/>
            <p:cNvSpPr>
              <a:spLocks noChangeShapeType="1"/>
            </p:cNvSpPr>
            <p:nvPr/>
          </p:nvSpPr>
          <p:spPr bwMode="auto">
            <a:xfrm flipV="1">
              <a:off x="1920" y="3744"/>
              <a:ext cx="528" cy="15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63"/>
            <p:cNvSpPr>
              <a:spLocks noChangeShapeType="1"/>
            </p:cNvSpPr>
            <p:nvPr/>
          </p:nvSpPr>
          <p:spPr bwMode="auto">
            <a:xfrm flipV="1">
              <a:off x="4608" y="1440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64"/>
            <p:cNvSpPr>
              <a:spLocks noChangeShapeType="1"/>
            </p:cNvSpPr>
            <p:nvPr/>
          </p:nvSpPr>
          <p:spPr bwMode="auto">
            <a:xfrm flipV="1">
              <a:off x="5040" y="3072"/>
              <a:ext cx="192" cy="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Oval 65"/>
            <p:cNvSpPr>
              <a:spLocks noChangeArrowheads="1"/>
            </p:cNvSpPr>
            <p:nvPr/>
          </p:nvSpPr>
          <p:spPr bwMode="auto">
            <a:xfrm rot="-915412">
              <a:off x="151" y="1560"/>
              <a:ext cx="432" cy="132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66"/>
            <p:cNvSpPr>
              <a:spLocks noChangeArrowheads="1"/>
            </p:cNvSpPr>
            <p:nvPr/>
          </p:nvSpPr>
          <p:spPr bwMode="auto">
            <a:xfrm rot="-915412">
              <a:off x="1488" y="2590"/>
              <a:ext cx="432" cy="1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Arc 67"/>
            <p:cNvSpPr>
              <a:spLocks/>
            </p:cNvSpPr>
            <p:nvPr/>
          </p:nvSpPr>
          <p:spPr bwMode="auto">
            <a:xfrm rot="19277793" flipH="1">
              <a:off x="566" y="1738"/>
              <a:ext cx="920" cy="1909"/>
            </a:xfrm>
            <a:custGeom>
              <a:avLst/>
              <a:gdLst>
                <a:gd name="T0" fmla="*/ 1 w 21600"/>
                <a:gd name="T1" fmla="*/ 0 h 41655"/>
                <a:gd name="T2" fmla="*/ 0 w 21600"/>
                <a:gd name="T3" fmla="*/ 4 h 41655"/>
                <a:gd name="T4" fmla="*/ 0 w 21600"/>
                <a:gd name="T5" fmla="*/ 2 h 4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655"/>
                <a:gd name="T11" fmla="*/ 21600 w 21600"/>
                <a:gd name="T12" fmla="*/ 41655 h 4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655" fill="none" extrusionOk="0">
                  <a:moveTo>
                    <a:pt x="7926" y="0"/>
                  </a:moveTo>
                  <a:cubicBezTo>
                    <a:pt x="16177" y="3255"/>
                    <a:pt x="21600" y="11223"/>
                    <a:pt x="21600" y="20093"/>
                  </a:cubicBezTo>
                  <a:cubicBezTo>
                    <a:pt x="21600" y="31527"/>
                    <a:pt x="12689" y="40980"/>
                    <a:pt x="1275" y="41655"/>
                  </a:cubicBezTo>
                </a:path>
                <a:path w="21600" h="41655" stroke="0" extrusionOk="0">
                  <a:moveTo>
                    <a:pt x="7926" y="0"/>
                  </a:moveTo>
                  <a:cubicBezTo>
                    <a:pt x="16177" y="3255"/>
                    <a:pt x="21600" y="11223"/>
                    <a:pt x="21600" y="20093"/>
                  </a:cubicBezTo>
                  <a:cubicBezTo>
                    <a:pt x="21600" y="31527"/>
                    <a:pt x="12689" y="40980"/>
                    <a:pt x="1275" y="41655"/>
                  </a:cubicBezTo>
                  <a:lnTo>
                    <a:pt x="0" y="20093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Arc 68"/>
            <p:cNvSpPr>
              <a:spLocks/>
            </p:cNvSpPr>
            <p:nvPr/>
          </p:nvSpPr>
          <p:spPr bwMode="auto">
            <a:xfrm rot="19277793" flipH="1">
              <a:off x="661" y="1857"/>
              <a:ext cx="912" cy="1863"/>
            </a:xfrm>
            <a:custGeom>
              <a:avLst/>
              <a:gdLst>
                <a:gd name="T0" fmla="*/ 1 w 21600"/>
                <a:gd name="T1" fmla="*/ 0 h 41058"/>
                <a:gd name="T2" fmla="*/ 0 w 21600"/>
                <a:gd name="T3" fmla="*/ 4 h 41058"/>
                <a:gd name="T4" fmla="*/ 0 w 21600"/>
                <a:gd name="T5" fmla="*/ 2 h 41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058"/>
                <a:gd name="T11" fmla="*/ 21600 w 21600"/>
                <a:gd name="T12" fmla="*/ 41058 h 41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058" fill="none" extrusionOk="0">
                  <a:moveTo>
                    <a:pt x="8889" y="0"/>
                  </a:moveTo>
                  <a:cubicBezTo>
                    <a:pt x="16627" y="3494"/>
                    <a:pt x="21600" y="11196"/>
                    <a:pt x="21600" y="19686"/>
                  </a:cubicBezTo>
                  <a:cubicBezTo>
                    <a:pt x="21600" y="30405"/>
                    <a:pt x="13737" y="39503"/>
                    <a:pt x="3130" y="41057"/>
                  </a:cubicBezTo>
                </a:path>
                <a:path w="21600" h="41058" stroke="0" extrusionOk="0">
                  <a:moveTo>
                    <a:pt x="8889" y="0"/>
                  </a:moveTo>
                  <a:cubicBezTo>
                    <a:pt x="16627" y="3494"/>
                    <a:pt x="21600" y="11196"/>
                    <a:pt x="21600" y="19686"/>
                  </a:cubicBezTo>
                  <a:cubicBezTo>
                    <a:pt x="21600" y="30405"/>
                    <a:pt x="13737" y="39503"/>
                    <a:pt x="3130" y="41057"/>
                  </a:cubicBezTo>
                  <a:lnTo>
                    <a:pt x="0" y="19686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" name="Object 69"/>
            <p:cNvGraphicFramePr>
              <a:graphicFrameLocks noChangeAspect="1"/>
            </p:cNvGraphicFramePr>
            <p:nvPr/>
          </p:nvGraphicFramePr>
          <p:xfrm>
            <a:off x="810" y="1204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8" imgW="164957" imgH="152268" progId="Equation.3">
                    <p:embed/>
                  </p:oleObj>
                </mc:Choice>
                <mc:Fallback>
                  <p:oleObj name="Equation" r:id="rId8" imgW="164957" imgH="152268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1204"/>
                          <a:ext cx="240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" name="AutoShape 70"/>
            <p:cNvSpPr>
              <a:spLocks noChangeArrowheads="1"/>
            </p:cNvSpPr>
            <p:nvPr/>
          </p:nvSpPr>
          <p:spPr bwMode="auto">
            <a:xfrm rot="-1300646">
              <a:off x="426" y="1012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757" y="5399"/>
                    <a:pt x="8736" y="5702"/>
                    <a:pt x="7861" y="6269"/>
                  </a:cubicBezTo>
                  <a:lnTo>
                    <a:pt x="4922" y="1739"/>
                  </a:lnTo>
                  <a:cubicBezTo>
                    <a:pt x="6672" y="604"/>
                    <a:pt x="871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AutoShape 71"/>
            <p:cNvSpPr>
              <a:spLocks noChangeArrowheads="1"/>
            </p:cNvSpPr>
            <p:nvPr/>
          </p:nvSpPr>
          <p:spPr bwMode="auto">
            <a:xfrm rot="9618952">
              <a:off x="3792" y="336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1" name="Text Box 72"/>
            <p:cNvSpPr txBox="1">
              <a:spLocks noChangeArrowheads="1"/>
            </p:cNvSpPr>
            <p:nvPr/>
          </p:nvSpPr>
          <p:spPr bwMode="auto">
            <a:xfrm>
              <a:off x="3928" y="102"/>
              <a:ext cx="634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ko-KR" sz="2800">
                  <a:ea typeface="굴림" pitchFamily="34" charset="-127"/>
                </a:rPr>
                <a:t>I</a:t>
              </a:r>
              <a:endParaRPr lang="en-US" sz="2800"/>
            </a:p>
          </p:txBody>
        </p:sp>
        <p:sp>
          <p:nvSpPr>
            <p:cNvPr id="312" name="Line 73"/>
            <p:cNvSpPr>
              <a:spLocks noChangeShapeType="1"/>
            </p:cNvSpPr>
            <p:nvPr/>
          </p:nvSpPr>
          <p:spPr bwMode="auto">
            <a:xfrm>
              <a:off x="426" y="1684"/>
              <a:ext cx="1248" cy="91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74"/>
            <p:cNvSpPr>
              <a:spLocks noChangeShapeType="1"/>
            </p:cNvSpPr>
            <p:nvPr/>
          </p:nvSpPr>
          <p:spPr bwMode="auto">
            <a:xfrm flipV="1">
              <a:off x="3834" y="436"/>
              <a:ext cx="624" cy="199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75"/>
            <p:cNvSpPr>
              <a:spLocks noChangeShapeType="1"/>
            </p:cNvSpPr>
            <p:nvPr/>
          </p:nvSpPr>
          <p:spPr bwMode="auto">
            <a:xfrm flipV="1">
              <a:off x="5232" y="1728"/>
              <a:ext cx="384" cy="148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AutoShape 76"/>
            <p:cNvSpPr>
              <a:spLocks noChangeArrowheads="1"/>
            </p:cNvSpPr>
            <p:nvPr/>
          </p:nvSpPr>
          <p:spPr bwMode="auto">
            <a:xfrm rot="-1133304">
              <a:off x="5280" y="1584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2" name="TextBox 13"/>
          <p:cNvSpPr txBox="1">
            <a:spLocks noChangeArrowheads="1"/>
          </p:cNvSpPr>
          <p:nvPr/>
        </p:nvSpPr>
        <p:spPr bwMode="auto">
          <a:xfrm>
            <a:off x="6400800" y="39624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sz="1200" dirty="0"/>
              <a:t>Winding</a:t>
            </a:r>
          </a:p>
        </p:txBody>
      </p:sp>
      <p:sp>
        <p:nvSpPr>
          <p:cNvPr id="283" name="Line 82"/>
          <p:cNvSpPr>
            <a:spLocks noChangeShapeType="1"/>
          </p:cNvSpPr>
          <p:nvPr/>
        </p:nvSpPr>
        <p:spPr bwMode="auto">
          <a:xfrm flipV="1">
            <a:off x="6929437" y="3429000"/>
            <a:ext cx="80963" cy="533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" name="Right Arrow 315"/>
          <p:cNvSpPr/>
          <p:nvPr/>
        </p:nvSpPr>
        <p:spPr bwMode="auto">
          <a:xfrm>
            <a:off x="3545940" y="2362200"/>
            <a:ext cx="1635660" cy="685800"/>
          </a:xfrm>
          <a:prstGeom prst="rightArrow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7" name="Picture 3" descr="C:\Users\baeks\Desktop\16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26870" r="21123" b="26846"/>
          <a:stretch/>
        </p:blipFill>
        <p:spPr bwMode="auto">
          <a:xfrm>
            <a:off x="1676400" y="4364371"/>
            <a:ext cx="1426763" cy="11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5" descr="IMG_059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83909" r="27079"/>
          <a:stretch/>
        </p:blipFill>
        <p:spPr bwMode="auto">
          <a:xfrm>
            <a:off x="6671264" y="4404026"/>
            <a:ext cx="2167936" cy="85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3" descr="F:\DATA\RESEARCH 2011\2011 FALL\2011_ECCE\110526_ICT pics\IMG_221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1643" r="3038" b="3766"/>
          <a:stretch/>
        </p:blipFill>
        <p:spPr bwMode="auto">
          <a:xfrm>
            <a:off x="6705600" y="5340325"/>
            <a:ext cx="1418545" cy="11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2" descr="C:\Users\baeks\Desktop\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70466"/>
            <a:ext cx="1147354" cy="11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TextBox 14"/>
          <p:cNvSpPr txBox="1">
            <a:spLocks noChangeArrowheads="1"/>
          </p:cNvSpPr>
          <p:nvPr/>
        </p:nvSpPr>
        <p:spPr bwMode="auto">
          <a:xfrm>
            <a:off x="4466310" y="1053405"/>
            <a:ext cx="46167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400" dirty="0"/>
              <a:t>  </a:t>
            </a:r>
            <a:r>
              <a:rPr lang="en-US" sz="1400" b="1" dirty="0"/>
              <a:t>Coaxial </a:t>
            </a:r>
            <a:r>
              <a:rPr lang="en-US" sz="1400" b="1" dirty="0" smtClean="0"/>
              <a:t>type transformer</a:t>
            </a:r>
            <a:r>
              <a:rPr lang="en-US" altLang="ko-KR" sz="1400" b="1" dirty="0" smtClean="0">
                <a:ea typeface="굴림" pitchFamily="34" charset="-127"/>
              </a:rPr>
              <a:t> </a:t>
            </a:r>
            <a:endParaRPr lang="en-US" sz="1400" b="1" dirty="0"/>
          </a:p>
          <a:p>
            <a:pPr eaLnBrk="1" hangingPunct="1"/>
            <a:r>
              <a:rPr lang="en-US" sz="1400" dirty="0" smtClean="0"/>
              <a:t>  - Very low parasitic components</a:t>
            </a:r>
            <a:endParaRPr lang="en-US" sz="1400" dirty="0"/>
          </a:p>
          <a:p>
            <a:pPr eaLnBrk="1" hangingPunct="1"/>
            <a:r>
              <a:rPr lang="en-US" sz="1400" dirty="0"/>
              <a:t>  </a:t>
            </a:r>
            <a:r>
              <a:rPr lang="en-US" sz="1400" dirty="0" smtClean="0"/>
              <a:t>- </a:t>
            </a:r>
            <a:r>
              <a:rPr lang="en-US" sz="1400" dirty="0"/>
              <a:t>Accurately predictable </a:t>
            </a:r>
            <a:r>
              <a:rPr lang="en-US" sz="1400" dirty="0" smtClean="0"/>
              <a:t>high frequency response</a:t>
            </a:r>
            <a:endParaRPr lang="en-US" altLang="ko-KR" sz="1400" dirty="0">
              <a:ea typeface="굴림" pitchFamily="34" charset="-127"/>
            </a:endParaRPr>
          </a:p>
          <a:p>
            <a:pPr eaLnBrk="1" hangingPunct="1"/>
            <a:r>
              <a:rPr lang="en-US" altLang="ko-KR" sz="1400" dirty="0">
                <a:ea typeface="굴림" pitchFamily="34" charset="-127"/>
              </a:rPr>
              <a:t> </a:t>
            </a:r>
            <a:r>
              <a:rPr lang="en-US" altLang="ko-KR" sz="1400" dirty="0" smtClean="0">
                <a:ea typeface="굴림" pitchFamily="34" charset="-127"/>
              </a:rPr>
              <a:t> </a:t>
            </a:r>
            <a:r>
              <a:rPr lang="en-US" altLang="ko-KR" sz="1400" dirty="0">
                <a:ea typeface="굴림" pitchFamily="34" charset="-127"/>
              </a:rPr>
              <a:t>- Ideal geometry from </a:t>
            </a:r>
            <a:r>
              <a:rPr lang="en-US" altLang="ko-KR" sz="1400" dirty="0" smtClean="0">
                <a:ea typeface="굴림" pitchFamily="34" charset="-127"/>
              </a:rPr>
              <a:t>electrical and thermal insulation </a:t>
            </a:r>
            <a:r>
              <a:rPr lang="en-US" altLang="ko-KR" sz="1400" dirty="0">
                <a:ea typeface="굴림" pitchFamily="34" charset="-127"/>
              </a:rPr>
              <a:t>point of view</a:t>
            </a:r>
            <a:endParaRPr lang="en-US" sz="1400" dirty="0"/>
          </a:p>
          <a:p>
            <a:pPr eaLnBrk="1" hangingPunct="1"/>
            <a:r>
              <a:rPr lang="en-US" sz="1400" dirty="0"/>
              <a:t>   </a:t>
            </a:r>
          </a:p>
        </p:txBody>
      </p:sp>
      <p:sp>
        <p:nvSpPr>
          <p:cNvPr id="280" name="Line 77"/>
          <p:cNvSpPr>
            <a:spLocks noChangeShapeType="1"/>
          </p:cNvSpPr>
          <p:nvPr/>
        </p:nvSpPr>
        <p:spPr bwMode="auto">
          <a:xfrm>
            <a:off x="6172200" y="2438400"/>
            <a:ext cx="533400" cy="228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Overview</a:t>
            </a:r>
            <a:endParaRPr lang="en-US" dirty="0">
              <a:latin typeface="+mn-lt"/>
            </a:endParaRP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495800" y="1432632"/>
            <a:ext cx="4038600" cy="1998071"/>
            <a:chOff x="-385593" y="1470344"/>
            <a:chExt cx="5118236" cy="2532213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3" t="18120" r="6609" b="18613"/>
            <a:stretch/>
          </p:blipFill>
          <p:spPr bwMode="auto">
            <a:xfrm>
              <a:off x="539475" y="1470344"/>
              <a:ext cx="3518377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2060"/>
            <p:cNvSpPr txBox="1">
              <a:spLocks noChangeArrowheads="1"/>
            </p:cNvSpPr>
            <p:nvPr/>
          </p:nvSpPr>
          <p:spPr bwMode="auto">
            <a:xfrm>
              <a:off x="2414951" y="3227835"/>
              <a:ext cx="2317692" cy="573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Conductor  layers (</a:t>
              </a:r>
              <a:r>
                <a:rPr lang="en-US" sz="1200" dirty="0" err="1" smtClean="0">
                  <a:ea typeface="맑은 고딕" pitchFamily="50" charset="-127"/>
                  <a:cs typeface="Calibri" pitchFamily="34" charset="0"/>
                </a:rPr>
                <a:t>Cp</a:t>
              </a: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3108409" y="3034694"/>
              <a:ext cx="311441" cy="2689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290400" y="2652844"/>
              <a:ext cx="337998" cy="2852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3" name="Text Box 2060"/>
            <p:cNvSpPr txBox="1">
              <a:spLocks noChangeArrowheads="1"/>
            </p:cNvSpPr>
            <p:nvPr/>
          </p:nvSpPr>
          <p:spPr bwMode="auto">
            <a:xfrm>
              <a:off x="-385593" y="2346078"/>
              <a:ext cx="1742406" cy="30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Outer winding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sp>
          <p:nvSpPr>
            <p:cNvPr id="44" name="Text Box 2060"/>
            <p:cNvSpPr txBox="1">
              <a:spLocks noChangeArrowheads="1"/>
            </p:cNvSpPr>
            <p:nvPr/>
          </p:nvSpPr>
          <p:spPr bwMode="auto">
            <a:xfrm>
              <a:off x="-234284" y="3695791"/>
              <a:ext cx="1834840" cy="30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Inner winding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610725" y="3413477"/>
              <a:ext cx="230430" cy="2972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0" y="1159695"/>
            <a:ext cx="3765156" cy="2412001"/>
            <a:chOff x="4876799" y="3733800"/>
            <a:chExt cx="3933744" cy="25200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" t="8589" r="7880" b="13346"/>
            <a:stretch/>
          </p:blipFill>
          <p:spPr bwMode="auto">
            <a:xfrm>
              <a:off x="5632517" y="3733800"/>
              <a:ext cx="317802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 Box 2060"/>
            <p:cNvSpPr txBox="1">
              <a:spLocks noChangeArrowheads="1"/>
            </p:cNvSpPr>
            <p:nvPr/>
          </p:nvSpPr>
          <p:spPr bwMode="auto">
            <a:xfrm>
              <a:off x="4989172" y="5865879"/>
              <a:ext cx="1592238" cy="25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Inner Cores (</a:t>
              </a:r>
              <a:r>
                <a:rPr lang="en-US" sz="1200" dirty="0" err="1" smtClean="0">
                  <a:ea typeface="맑은 고딕" pitchFamily="50" charset="-127"/>
                  <a:cs typeface="Calibri" pitchFamily="34" charset="0"/>
                </a:rPr>
                <a:t>Ls</a:t>
              </a: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flipH="1">
              <a:off x="5785291" y="5486400"/>
              <a:ext cx="338023" cy="4590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50" name="Text Box 2060"/>
            <p:cNvSpPr txBox="1">
              <a:spLocks noChangeArrowheads="1"/>
            </p:cNvSpPr>
            <p:nvPr/>
          </p:nvSpPr>
          <p:spPr bwMode="auto">
            <a:xfrm>
              <a:off x="4876799" y="4419905"/>
              <a:ext cx="1191585" cy="25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ea typeface="맑은 고딕" pitchFamily="50" charset="-127"/>
                  <a:cs typeface="Calibri" pitchFamily="34" charset="0"/>
                </a:rPr>
                <a:t>Outer Cores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flipH="1" flipV="1">
              <a:off x="5791200" y="4724400"/>
              <a:ext cx="554371" cy="2694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7" name="Picture 1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55565"/>
            <a:ext cx="4127724" cy="252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060"/>
          <p:cNvSpPr txBox="1">
            <a:spLocks noChangeArrowheads="1"/>
          </p:cNvSpPr>
          <p:nvPr/>
        </p:nvSpPr>
        <p:spPr bwMode="auto">
          <a:xfrm>
            <a:off x="3962400" y="6141453"/>
            <a:ext cx="1641500" cy="2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맑은 고딕" pitchFamily="50" charset="-127"/>
                <a:cs typeface="Calibri" pitchFamily="34" charset="0"/>
              </a:rPr>
              <a:t>Equivalent circuit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 flipV="1">
            <a:off x="1445317" y="3487314"/>
            <a:ext cx="1983683" cy="8560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062993" y="3083142"/>
            <a:ext cx="1435533" cy="17936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15000" y="2895600"/>
            <a:ext cx="2971800" cy="1600200"/>
            <a:chOff x="1264352" y="1312143"/>
            <a:chExt cx="1738495" cy="1338112"/>
          </a:xfrm>
        </p:grpSpPr>
        <p:sp>
          <p:nvSpPr>
            <p:cNvPr id="9" name="Rounded Rectangle 8"/>
            <p:cNvSpPr/>
            <p:nvPr/>
          </p:nvSpPr>
          <p:spPr>
            <a:xfrm>
              <a:off x="1264352" y="1312143"/>
              <a:ext cx="1738495" cy="13381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329673" y="1377464"/>
              <a:ext cx="1607853" cy="120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000" b="1" kern="1200" dirty="0" smtClean="0">
                  <a:solidFill>
                    <a:schemeClr val="accent2"/>
                  </a:solidFill>
                </a:rPr>
                <a:t>High power </a:t>
              </a:r>
              <a:r>
                <a:rPr lang="de-CH" sz="2000" b="1" kern="1200" dirty="0" err="1" smtClean="0">
                  <a:solidFill>
                    <a:schemeClr val="accent2"/>
                  </a:solidFill>
                </a:rPr>
                <a:t>density</a:t>
              </a:r>
              <a:endParaRPr lang="de-CH" sz="2000" b="1" kern="1200" dirty="0" smtClean="0">
                <a:solidFill>
                  <a:schemeClr val="accent2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000" b="1" kern="1200" dirty="0" smtClean="0">
                  <a:solidFill>
                    <a:schemeClr val="accent2"/>
                  </a:solidFill>
                </a:rPr>
                <a:t>Compact </a:t>
              </a:r>
              <a:r>
                <a:rPr lang="de-CH" sz="2000" b="1" kern="1200" dirty="0" err="1" smtClean="0">
                  <a:solidFill>
                    <a:schemeClr val="accent2"/>
                  </a:solidFill>
                </a:rPr>
                <a:t>size</a:t>
              </a:r>
              <a:endParaRPr lang="de-CH" sz="2000" b="1" kern="1200" dirty="0" smtClean="0">
                <a:solidFill>
                  <a:schemeClr val="accent2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000" b="1" dirty="0" smtClean="0">
                  <a:solidFill>
                    <a:schemeClr val="accent2"/>
                  </a:solidFill>
                </a:rPr>
                <a:t>Easy </a:t>
              </a:r>
              <a:r>
                <a:rPr lang="de-CH" sz="2000" b="1" dirty="0" err="1" smtClean="0">
                  <a:solidFill>
                    <a:schemeClr val="accent2"/>
                  </a:solidFill>
                </a:rPr>
                <a:t>packaging</a:t>
              </a:r>
              <a:endParaRPr lang="de-CH" sz="2000" b="1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Overview: Key Features and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20260"/>
              </p:ext>
            </p:extLst>
          </p:nvPr>
        </p:nvGraphicFramePr>
        <p:xfrm>
          <a:off x="304800" y="1752601"/>
          <a:ext cx="472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4307940" y="3352800"/>
            <a:ext cx="1635660" cy="685800"/>
          </a:xfrm>
          <a:prstGeom prst="rightArrow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Solid-State-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ransformer, electric </a:t>
            </a:r>
            <a:r>
              <a:rPr lang="en-US" sz="2400" dirty="0">
                <a:latin typeface="+mn-lt"/>
              </a:rPr>
              <a:t>vehicles Etc.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Best fit for high frequency resonant converters which demand high efficiency and compact size by fine tuning of resonance.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Any power conversion application which requires galvanic isolation with high power density .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5"/>
          </a:xfrm>
        </p:spPr>
        <p:txBody>
          <a:bodyPr/>
          <a:lstStyle/>
          <a:p>
            <a:pPr>
              <a:defRPr/>
            </a:pPr>
            <a:fld id="{52659E04-E918-480D-BDEA-79F284CAAB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179CA-349A-457D-87FF-AF4DF3B33DDC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2416314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The effect of parasitic components has to be mitigated and passive bulky magnetic and electric passive components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High frequency operation is necessary in power conversion for high power density and downsizing of power convertor applications.</a:t>
            </a: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3886200" y="3657601"/>
            <a:ext cx="685800" cy="685800"/>
          </a:xfrm>
          <a:prstGeom prst="rightArrow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8458200" cy="1938992"/>
          </a:xfrm>
          <a:prstGeom prst="rect">
            <a:avLst/>
          </a:prstGeom>
          <a:solidFill>
            <a:srgbClr val="FFFF99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 Size reduction : Discrete magnetic and electric passive components can be eliminated  by integration into the isolation transformer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 Stable and predictable high frequency operation : Parasitic components are minimized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 Congested electric stress and heat can be avoided.</a:t>
            </a:r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029200" cy="685800"/>
          </a:xfrm>
        </p:spPr>
        <p:txBody>
          <a:bodyPr/>
          <a:lstStyle/>
          <a:p>
            <a:r>
              <a:rPr lang="en-US" dirty="0" smtClean="0"/>
              <a:t>Problem Statement and value proposition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5800" y="3254514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 Good electrical insulation and thermal performance is desirable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588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2_Default Design</vt:lpstr>
      <vt:lpstr>Equation</vt:lpstr>
      <vt:lpstr>Coaxial-type resonant power transformer</vt:lpstr>
      <vt:lpstr>Technology Overview</vt:lpstr>
      <vt:lpstr>Technology Overview</vt:lpstr>
      <vt:lpstr>Technology Overview</vt:lpstr>
      <vt:lpstr>Technology Overview</vt:lpstr>
      <vt:lpstr>Technology Overview</vt:lpstr>
      <vt:lpstr>Technology Overview: Key Features and Benefits</vt:lpstr>
      <vt:lpstr>Potential Applications</vt:lpstr>
      <vt:lpstr>Problem Statement and value proposition</vt:lpstr>
      <vt:lpstr>Economic Impact</vt:lpstr>
      <vt:lpstr>Inventorship/Ownership Issues</vt:lpstr>
      <vt:lpstr>Public Disclosure Issues</vt:lpstr>
      <vt:lpstr>Recommended Next Actions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Robert Seth Crossno II</dc:creator>
  <cp:lastModifiedBy>Mr. Robert Seth Crossno II</cp:lastModifiedBy>
  <cp:revision>54</cp:revision>
  <cp:lastPrinted>2011-12-06T20:01:46Z</cp:lastPrinted>
  <dcterms:created xsi:type="dcterms:W3CDTF">2011-12-06T19:39:35Z</dcterms:created>
  <dcterms:modified xsi:type="dcterms:W3CDTF">2011-12-13T16:00:59Z</dcterms:modified>
</cp:coreProperties>
</file>