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0" r:id="rId5"/>
    <p:sldId id="261" r:id="rId6"/>
    <p:sldId id="262" r:id="rId7"/>
    <p:sldId id="263" r:id="rId8"/>
    <p:sldId id="264" r:id="rId9"/>
    <p:sldId id="270" r:id="rId10"/>
    <p:sldId id="265" r:id="rId11"/>
    <p:sldId id="267" r:id="rId12"/>
    <p:sldId id="268" r:id="rId13"/>
    <p:sldId id="271" r:id="rId14"/>
    <p:sldId id="272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peng3@ncsu.edu" TargetMode="External"/><Relationship Id="rId2" Type="http://schemas.openxmlformats.org/officeDocument/2006/relationships/hyperlink" Target="mailto:aqhuang@ncs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Novel Protection Schemes for HVDC System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0" y="3798331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Inventors:  Alex Huang, </a:t>
            </a:r>
            <a:r>
              <a:rPr lang="en-US" dirty="0" smtClean="0">
                <a:hlinkClick r:id="rId2"/>
              </a:rPr>
              <a:t>aqhuang@ncsu.edu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Chang </a:t>
            </a:r>
            <a:r>
              <a:rPr lang="en-US" dirty="0" err="1" smtClean="0"/>
              <a:t>Peng</a:t>
            </a:r>
            <a:r>
              <a:rPr lang="en-US" dirty="0"/>
              <a:t>, </a:t>
            </a:r>
            <a:r>
              <a:rPr lang="en-US" dirty="0" smtClean="0">
                <a:hlinkClick r:id="rId3"/>
              </a:rPr>
              <a:t>cpeng3@ncsu.edu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1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00" dirty="0" smtClean="0"/>
              <a:t>DC Capacitor Circuit Breaker</a:t>
            </a:r>
          </a:p>
          <a:p>
            <a:pPr algn="r"/>
            <a:r>
              <a:rPr lang="en-US" sz="3000" dirty="0" smtClean="0"/>
              <a:t>…limit the fault current in time</a:t>
            </a:r>
            <a:endParaRPr lang="en-US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914400" y="1752600"/>
            <a:ext cx="6096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Benefit: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No major losses during normal operation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Capacitor </a:t>
            </a:r>
            <a:r>
              <a:rPr lang="en-US" sz="2800" dirty="0"/>
              <a:t>overcurrent rating </a:t>
            </a:r>
            <a:r>
              <a:rPr lang="en-US" sz="2800" dirty="0" smtClean="0"/>
              <a:t>dramatically reduced;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Capacitor lifetime extended</a:t>
            </a:r>
            <a:r>
              <a:rPr lang="en-US" sz="2800" dirty="0" smtClean="0"/>
              <a:t>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Cables overcurrent severity alleviated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4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228600" y="1981200"/>
            <a:ext cx="4191512" cy="2743200"/>
            <a:chOff x="990600" y="1524000"/>
            <a:chExt cx="6505575" cy="4257675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5573756" y="2462020"/>
              <a:ext cx="208048" cy="68599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1524000"/>
              <a:ext cx="6505575" cy="4257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7528" y="1976438"/>
              <a:ext cx="171450" cy="114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161250" y="272534"/>
            <a:ext cx="895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Preferred Embodiment of the Breaker using a semiconductor switch like MOSFET and a diode</a:t>
            </a:r>
            <a:endParaRPr lang="en-US" dirty="0"/>
          </a:p>
        </p:txBody>
      </p:sp>
      <p:pic>
        <p:nvPicPr>
          <p:cNvPr id="1026" name="Picture 2" descr="http://s.eeweb.com/articles/2011/01/20/silicon-carbide-mosfet-symbol-129554000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838985" y="2196504"/>
            <a:ext cx="2438972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3429000" y="2585562"/>
            <a:ext cx="1447800" cy="4419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29199" y="4495799"/>
            <a:ext cx="3816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MOSFET is normally 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During fault, turns off the MOSFET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6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228600" y="1981200"/>
            <a:ext cx="4191512" cy="2743200"/>
            <a:chOff x="990600" y="1524000"/>
            <a:chExt cx="6505575" cy="4257675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5573756" y="2462020"/>
              <a:ext cx="208048" cy="68599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1524000"/>
              <a:ext cx="6505575" cy="4257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7528" y="1976438"/>
              <a:ext cx="171450" cy="114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161250" y="272534"/>
            <a:ext cx="858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Preferred Embodiment of the Breaker using a semiconductor switch like IGBT and a diode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29000" y="2585562"/>
            <a:ext cx="1447800" cy="4419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http://systembus.com/science/electronics/Images/igb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181600" y="2260911"/>
            <a:ext cx="111442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dn.physorg.com/newman/gfx/news/2005/diod_symbo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01157" y="2519053"/>
            <a:ext cx="1367148" cy="136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5943600" y="2640919"/>
            <a:ext cx="9411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43600" y="3657600"/>
            <a:ext cx="9411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29199" y="4495799"/>
            <a:ext cx="3444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IGBT is normally 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During fault, turns off the IGBT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56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2564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00" dirty="0" smtClean="0"/>
              <a:t>Invention 2: Add An additional switch/breaker to the VSC</a:t>
            </a:r>
            <a:endParaRPr lang="en-US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342899" y="54102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additional switching will cut off the AC side fault current when there is a DC side fault , leaving the DC capacitor the only source of the fault current, which will be protected by our Invention 1</a:t>
            </a:r>
            <a:endParaRPr lang="en-US" dirty="0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1219200" y="1981200"/>
            <a:ext cx="4191512" cy="2743200"/>
            <a:chOff x="990600" y="1524000"/>
            <a:chExt cx="6505575" cy="4257675"/>
          </a:xfrm>
        </p:grpSpPr>
        <p:cxnSp>
          <p:nvCxnSpPr>
            <p:cNvPr id="42" name="Straight Arrow Connector 41"/>
            <p:cNvCxnSpPr/>
            <p:nvPr/>
          </p:nvCxnSpPr>
          <p:spPr>
            <a:xfrm flipH="1">
              <a:off x="5573756" y="2462020"/>
              <a:ext cx="208048" cy="68599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1524000"/>
              <a:ext cx="6505575" cy="4257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7528" y="1976438"/>
              <a:ext cx="171450" cy="114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2" y="1838325"/>
            <a:ext cx="2733675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090862" y="1838325"/>
            <a:ext cx="1003605" cy="2171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95323" y="1478518"/>
            <a:ext cx="258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Additional switch/breaker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7115" y="3011368"/>
            <a:ext cx="335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There are several embodiments of this invention and will be included when we file a patent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7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870" y="1667470"/>
            <a:ext cx="297887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00" dirty="0" smtClean="0"/>
              <a:t>DC Capacitor Circuit Breaker</a:t>
            </a:r>
          </a:p>
          <a:p>
            <a:pPr algn="r"/>
            <a:r>
              <a:rPr lang="en-US" sz="3000" dirty="0" smtClean="0"/>
              <a:t>…limit the fault current in time</a:t>
            </a:r>
            <a:endParaRPr lang="en-US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" y="532507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Fault happens at 1.0 s;</a:t>
            </a:r>
          </a:p>
          <a:p>
            <a:r>
              <a:rPr lang="en-US" dirty="0" smtClean="0"/>
              <a:t>AC CBs trip after 100 </a:t>
            </a:r>
            <a:r>
              <a:rPr lang="en-US" dirty="0" err="1" smtClean="0"/>
              <a:t>ms.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0" y="53340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Fault happens at 1.0 s;</a:t>
            </a:r>
          </a:p>
          <a:p>
            <a:r>
              <a:rPr lang="en-US" dirty="0"/>
              <a:t>C</a:t>
            </a:r>
            <a:r>
              <a:rPr lang="en-US" dirty="0" smtClean="0"/>
              <a:t>apacitor CB trip after 50 us;</a:t>
            </a:r>
          </a:p>
          <a:p>
            <a:r>
              <a:rPr lang="en-US" dirty="0" smtClean="0"/>
              <a:t>AC CBs trip after 100 </a:t>
            </a:r>
            <a:r>
              <a:rPr lang="en-US" dirty="0" err="1" smtClean="0"/>
              <a:t>ms</a:t>
            </a:r>
            <a:r>
              <a:rPr lang="en-US" dirty="0" err="1"/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67470"/>
            <a:ext cx="297887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67470"/>
            <a:ext cx="297887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1155192" y="2789134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155192" y="2021038"/>
            <a:ext cx="381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141616" y="2734270"/>
            <a:ext cx="1420984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554241" y="2862286"/>
            <a:ext cx="587375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78384" y="2616065"/>
            <a:ext cx="7888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Cap:2.8kA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5029200" y="2512113"/>
            <a:ext cx="8468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Diode:8.5kA</a:t>
            </a:r>
            <a:endParaRPr 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1310585" y="2021038"/>
            <a:ext cx="1508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Capacitor &amp; Fault:55kA</a:t>
            </a:r>
            <a:endParaRPr 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1524000" y="2542817"/>
            <a:ext cx="1204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Diode: 18kA</a:t>
            </a:r>
            <a:endParaRPr lang="en-US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4175944" y="2267259"/>
            <a:ext cx="8468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Fault:10kA</a:t>
            </a:r>
            <a:endParaRPr lang="en-US" sz="1000" dirty="0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4175944" y="2495859"/>
            <a:ext cx="582784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1616066" y="3801070"/>
            <a:ext cx="114090" cy="1524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730156" y="3810214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695582" y="3559134"/>
            <a:ext cx="86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 current</a:t>
            </a:r>
            <a:endParaRPr lang="en-US" sz="1000" dirty="0"/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4512271" y="3801070"/>
            <a:ext cx="114090" cy="1524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4626361" y="3810214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91787" y="3559134"/>
            <a:ext cx="86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 current</a:t>
            </a:r>
            <a:endParaRPr lang="en-US" sz="1000" dirty="0"/>
          </a:p>
        </p:txBody>
      </p:sp>
      <p:sp>
        <p:nvSpPr>
          <p:cNvPr id="45" name="TextBox 44"/>
          <p:cNvSpPr txBox="1"/>
          <p:nvPr/>
        </p:nvSpPr>
        <p:spPr>
          <a:xfrm>
            <a:off x="6019800" y="5343427"/>
            <a:ext cx="312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Fault happens at 1.0 s;</a:t>
            </a:r>
          </a:p>
          <a:p>
            <a:r>
              <a:rPr lang="en-US" dirty="0" smtClean="0"/>
              <a:t>Capacitor CB trip after 50 us;</a:t>
            </a:r>
          </a:p>
          <a:p>
            <a:r>
              <a:rPr lang="en-US" dirty="0" smtClean="0"/>
              <a:t>Converter blocks at 50 us;</a:t>
            </a:r>
          </a:p>
          <a:p>
            <a:r>
              <a:rPr lang="en-US" dirty="0" smtClean="0"/>
              <a:t>AC CBs trip after 100 </a:t>
            </a:r>
            <a:r>
              <a:rPr lang="en-US" dirty="0" err="1" smtClean="0"/>
              <a:t>ms.</a:t>
            </a:r>
            <a:endParaRPr lang="en-US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Fault current reduced to 2.8 kA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71690" y="2611159"/>
            <a:ext cx="1310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Cap &amp; Fault:2.8kA</a:t>
            </a:r>
            <a:endParaRPr lang="en-US" sz="1000" dirty="0"/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7071691" y="2862286"/>
            <a:ext cx="587375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162801" y="3048000"/>
            <a:ext cx="11501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Diode: 1.2kA</a:t>
            </a:r>
            <a:endParaRPr lang="en-US" sz="1000" dirty="0"/>
          </a:p>
        </p:txBody>
      </p:sp>
      <p:cxnSp>
        <p:nvCxnSpPr>
          <p:cNvPr id="49" name="Straight Connector 48"/>
          <p:cNvCxnSpPr/>
          <p:nvPr/>
        </p:nvCxnSpPr>
        <p:spPr>
          <a:xfrm flipH="1" flipV="1">
            <a:off x="7071693" y="2995255"/>
            <a:ext cx="167307" cy="28134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225511" y="3276600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096570" y="3996095"/>
            <a:ext cx="114090" cy="1524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210660" y="4005239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176086" y="3754159"/>
            <a:ext cx="86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 current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3884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7927"/>
            <a:ext cx="86060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Invention 3: Use a different AC/DC converter  topology that will cut of the AC side current</a:t>
            </a:r>
          </a:p>
          <a:p>
            <a:r>
              <a:rPr lang="en-US" dirty="0" smtClean="0"/>
              <a:t>When there is a DC side fault.</a:t>
            </a:r>
          </a:p>
          <a:p>
            <a:endParaRPr lang="en-US" dirty="0"/>
          </a:p>
          <a:p>
            <a:r>
              <a:rPr lang="en-US" dirty="0" smtClean="0"/>
              <a:t>The performance of the protection will be similar to Invention 2.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2324356" y="2640919"/>
            <a:ext cx="4191512" cy="2743200"/>
            <a:chOff x="990600" y="1524000"/>
            <a:chExt cx="6505575" cy="425767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5573756" y="2462020"/>
              <a:ext cx="208048" cy="68599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1524000"/>
              <a:ext cx="6505575" cy="4257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7528" y="1976438"/>
              <a:ext cx="171450" cy="114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2667000" y="2743200"/>
            <a:ext cx="2286000" cy="2585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New AC to DC converter with current shut off capability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47800" y="3962400"/>
            <a:ext cx="12192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71599" y="3502597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 grid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5402905"/>
            <a:ext cx="335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There are several embodiments of this invention and will be included when we file a patent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DC transmission and distribution systems are more efficient when compared with traditional AC transmission system, and therefore is gaining significantly market share in today’s electric power grid.</a:t>
            </a:r>
          </a:p>
          <a:p>
            <a:r>
              <a:rPr lang="en-US" dirty="0" smtClean="0"/>
              <a:t>However, protection of the fault in the DC system is harder than AC system. In AC system, the current has a zero crossing, allowing many protection devices be developed which interrupt the current at the zero crossing.</a:t>
            </a:r>
          </a:p>
          <a:p>
            <a:r>
              <a:rPr lang="en-US" dirty="0" smtClean="0"/>
              <a:t>For DC system, there is no zero crossing. Moreover, since DC capacitors are used in the DC system, it stores huge amount of energy, equal to 0.5*C*VDC^2, where VDC is the DC bus voltage. For HVDC system, VDC is above 200kV. So large amount energy will be discharged when a fault happens.</a:t>
            </a:r>
          </a:p>
          <a:p>
            <a:r>
              <a:rPr lang="en-US" dirty="0" smtClean="0"/>
              <a:t>This invention provide normal protection again DC system fault, and will enable even wider adoption of the DC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0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Background: Voltage Source Converter (VSC) is generally used on one side of the HVDC to change AC to DC</a:t>
            </a: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5588682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6019800"/>
            <a:ext cx="5486400" cy="457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Simplified diagram of a VSC converter station, source: ABB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6832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248400"/>
            <a:ext cx="5486400" cy="457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Single diagram of a VSC converter station, source: ABB</a:t>
            </a: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Problem: Pole to Pole fault on DC side</a:t>
            </a:r>
          </a:p>
          <a:p>
            <a:pPr algn="r"/>
            <a:r>
              <a:rPr lang="en-US" sz="2400" dirty="0" smtClean="0"/>
              <a:t>…the most severe fault scenario</a:t>
            </a:r>
            <a:endParaRPr lang="en-US" sz="2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533400" y="1981200"/>
            <a:ext cx="7346462" cy="3657600"/>
            <a:chOff x="533400" y="1981200"/>
            <a:chExt cx="7346462" cy="36576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981200"/>
              <a:ext cx="7346462" cy="3657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000" y="2825750"/>
              <a:ext cx="228600" cy="196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" name="Right Arrow 23"/>
            <p:cNvSpPr/>
            <p:nvPr/>
          </p:nvSpPr>
          <p:spPr>
            <a:xfrm>
              <a:off x="5600701" y="2895599"/>
              <a:ext cx="1562099" cy="31403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Arrow 32"/>
            <p:cNvSpPr/>
            <p:nvPr/>
          </p:nvSpPr>
          <p:spPr>
            <a:xfrm rot="5400000">
              <a:off x="6492240" y="3700318"/>
              <a:ext cx="1286163" cy="3048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ight Arrow 33"/>
            <p:cNvSpPr/>
            <p:nvPr/>
          </p:nvSpPr>
          <p:spPr>
            <a:xfrm rot="10800000">
              <a:off x="5638801" y="4495800"/>
              <a:ext cx="1447800" cy="30479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ight Arrow 34"/>
            <p:cNvSpPr/>
            <p:nvPr/>
          </p:nvSpPr>
          <p:spPr>
            <a:xfrm rot="16200000">
              <a:off x="5071919" y="3657598"/>
              <a:ext cx="1286163" cy="30480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ight Arrow 24"/>
            <p:cNvSpPr/>
            <p:nvPr/>
          </p:nvSpPr>
          <p:spPr>
            <a:xfrm>
              <a:off x="4876800" y="2667000"/>
              <a:ext cx="2590800" cy="762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ight Arrow 36"/>
            <p:cNvSpPr/>
            <p:nvPr/>
          </p:nvSpPr>
          <p:spPr>
            <a:xfrm rot="10800000">
              <a:off x="4876800" y="4876799"/>
              <a:ext cx="2590798" cy="7620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ight Arrow 37"/>
            <p:cNvSpPr/>
            <p:nvPr/>
          </p:nvSpPr>
          <p:spPr>
            <a:xfrm rot="5400000">
              <a:off x="6438900" y="3771899"/>
              <a:ext cx="2133600" cy="762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899668" y="1628775"/>
            <a:ext cx="6455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severe fault scenario: the fault happen very close to on dc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3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769" y="5791200"/>
            <a:ext cx="5486400" cy="457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Single diagram of a VSC converter station, source: ABB</a:t>
            </a: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6925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00" dirty="0" smtClean="0"/>
              <a:t>State-of-the-art protection for the  Pole to Pole fault on DC side</a:t>
            </a:r>
          </a:p>
          <a:p>
            <a:pPr algn="r"/>
            <a:r>
              <a:rPr lang="en-US" sz="3000" dirty="0" smtClean="0"/>
              <a:t>…present handling method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28575" y="1524000"/>
            <a:ext cx="874919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1: </a:t>
            </a:r>
            <a:r>
              <a:rPr lang="en-US" dirty="0"/>
              <a:t>B</a:t>
            </a:r>
            <a:r>
              <a:rPr lang="en-US" dirty="0" smtClean="0"/>
              <a:t>lock the IGBTs, in several </a:t>
            </a:r>
            <a:r>
              <a:rPr lang="en-US" dirty="0" err="1" smtClean="0"/>
              <a:t>ms</a:t>
            </a:r>
            <a:r>
              <a:rPr lang="en-US" dirty="0" smtClean="0"/>
              <a:t> after detection of faults</a:t>
            </a:r>
          </a:p>
          <a:p>
            <a:r>
              <a:rPr lang="en-US" dirty="0" smtClean="0"/>
              <a:t>Effect: protect IGBT devices</a:t>
            </a:r>
          </a:p>
          <a:p>
            <a:r>
              <a:rPr lang="en-US" dirty="0" smtClean="0"/>
              <a:t>	Problem: Diodes continue to feed the fault current from the AC side</a:t>
            </a:r>
          </a:p>
          <a:p>
            <a:r>
              <a:rPr lang="en-US" dirty="0" smtClean="0"/>
              <a:t>Step 2: Trip AC side circuit breakers,  in several 100 </a:t>
            </a:r>
            <a:r>
              <a:rPr lang="en-US" dirty="0" err="1" smtClean="0"/>
              <a:t>ms</a:t>
            </a:r>
            <a:r>
              <a:rPr lang="en-US" dirty="0" smtClean="0"/>
              <a:t> after detection</a:t>
            </a:r>
          </a:p>
          <a:p>
            <a:r>
              <a:rPr lang="en-US" dirty="0" smtClean="0"/>
              <a:t>	Effect: stop power flow from AC source on both sides</a:t>
            </a:r>
          </a:p>
          <a:p>
            <a:r>
              <a:rPr lang="en-US" dirty="0" smtClean="0"/>
              <a:t>	Problem: 1) whole VSC HVDC transmission system is down 2) The process takes </a:t>
            </a:r>
          </a:p>
          <a:p>
            <a:r>
              <a:rPr lang="en-US" dirty="0" smtClean="0"/>
              <a:t>too long and the fault current is </a:t>
            </a:r>
            <a:endParaRPr lang="en-US" dirty="0"/>
          </a:p>
        </p:txBody>
      </p:sp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955124" y="3810000"/>
            <a:ext cx="3673231" cy="1828800"/>
            <a:chOff x="533400" y="1981200"/>
            <a:chExt cx="7346462" cy="3657600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981200"/>
              <a:ext cx="7346462" cy="3657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000" y="2825750"/>
              <a:ext cx="228600" cy="196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Right Arrow 22"/>
            <p:cNvSpPr/>
            <p:nvPr/>
          </p:nvSpPr>
          <p:spPr>
            <a:xfrm>
              <a:off x="5600701" y="2895599"/>
              <a:ext cx="1562099" cy="31403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Arrow 25"/>
            <p:cNvSpPr/>
            <p:nvPr/>
          </p:nvSpPr>
          <p:spPr>
            <a:xfrm rot="5400000">
              <a:off x="6492240" y="3700318"/>
              <a:ext cx="1286163" cy="3048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Arrow 26"/>
            <p:cNvSpPr/>
            <p:nvPr/>
          </p:nvSpPr>
          <p:spPr>
            <a:xfrm rot="10800000">
              <a:off x="5638801" y="4495800"/>
              <a:ext cx="1447800" cy="30479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ight Arrow 27"/>
            <p:cNvSpPr/>
            <p:nvPr/>
          </p:nvSpPr>
          <p:spPr>
            <a:xfrm rot="16200000">
              <a:off x="5071919" y="3657598"/>
              <a:ext cx="1286163" cy="30480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4876800" y="2667000"/>
              <a:ext cx="2590800" cy="762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Arrow 29"/>
            <p:cNvSpPr/>
            <p:nvPr/>
          </p:nvSpPr>
          <p:spPr>
            <a:xfrm rot="10800000">
              <a:off x="4876800" y="4876799"/>
              <a:ext cx="2590798" cy="7620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Arrow 30"/>
            <p:cNvSpPr/>
            <p:nvPr/>
          </p:nvSpPr>
          <p:spPr>
            <a:xfrm rot="5400000">
              <a:off x="6438900" y="3771899"/>
              <a:ext cx="2133600" cy="762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1423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5240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Major Problem: The key role of DC capacitor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45770" y="1295400"/>
            <a:ext cx="7284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None of above measures  handle </a:t>
            </a:r>
            <a:r>
              <a:rPr lang="en-US" b="1" dirty="0" smtClean="0"/>
              <a:t>this major problem during fault: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The DC Capacitor is short circuited during fault, providing </a:t>
            </a:r>
            <a:r>
              <a:rPr lang="en-US" b="1" i="1" dirty="0" smtClean="0">
                <a:solidFill>
                  <a:srgbClr val="FF0000"/>
                </a:solidFill>
              </a:rPr>
              <a:t>large and rapid </a:t>
            </a:r>
            <a:r>
              <a:rPr lang="en-US" b="1" dirty="0" smtClean="0">
                <a:solidFill>
                  <a:srgbClr val="FF0000"/>
                </a:solidFill>
              </a:rPr>
              <a:t>fault current rise</a:t>
            </a:r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8464" y="4739090"/>
            <a:ext cx="735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Major damages it might cause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1) To cause large and fast-rising fault current</a:t>
            </a:r>
          </a:p>
          <a:p>
            <a:r>
              <a:rPr lang="en-US" dirty="0" smtClean="0"/>
              <a:t>2) To DC cables: overcurrent and thus thermal severity</a:t>
            </a:r>
          </a:p>
          <a:p>
            <a:r>
              <a:rPr lang="en-US" dirty="0" smtClean="0"/>
              <a:t>2) To DC capacitors: abnormal discharge, reduced lifetime</a:t>
            </a:r>
          </a:p>
          <a:p>
            <a:r>
              <a:rPr lang="en-US" dirty="0" smtClean="0"/>
              <a:t>3) To cause large current flowing through diodes when capacitor is discharged</a:t>
            </a:r>
            <a:endParaRPr lang="en-US" dirty="0"/>
          </a:p>
        </p:txBody>
      </p:sp>
      <p:grpSp>
        <p:nvGrpSpPr>
          <p:cNvPr id="27" name="Group 26"/>
          <p:cNvGrpSpPr>
            <a:grpSpLocks noChangeAspect="1"/>
          </p:cNvGrpSpPr>
          <p:nvPr/>
        </p:nvGrpSpPr>
        <p:grpSpPr>
          <a:xfrm>
            <a:off x="1264920" y="2224490"/>
            <a:ext cx="4775201" cy="2377440"/>
            <a:chOff x="533400" y="1981200"/>
            <a:chExt cx="7346462" cy="3657600"/>
          </a:xfrm>
        </p:grpSpPr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981200"/>
              <a:ext cx="7346462" cy="3657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000" y="2825750"/>
              <a:ext cx="228600" cy="196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Right Arrow 29"/>
            <p:cNvSpPr/>
            <p:nvPr/>
          </p:nvSpPr>
          <p:spPr>
            <a:xfrm>
              <a:off x="5600701" y="2895599"/>
              <a:ext cx="1562099" cy="31403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Arrow 30"/>
            <p:cNvSpPr/>
            <p:nvPr/>
          </p:nvSpPr>
          <p:spPr>
            <a:xfrm rot="5400000">
              <a:off x="6492240" y="3700318"/>
              <a:ext cx="1286163" cy="3048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ight Arrow 31"/>
            <p:cNvSpPr/>
            <p:nvPr/>
          </p:nvSpPr>
          <p:spPr>
            <a:xfrm rot="10800000">
              <a:off x="5638801" y="4495800"/>
              <a:ext cx="1447800" cy="30479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ight Arrow 35"/>
            <p:cNvSpPr/>
            <p:nvPr/>
          </p:nvSpPr>
          <p:spPr>
            <a:xfrm rot="16200000">
              <a:off x="5071919" y="3657598"/>
              <a:ext cx="1286163" cy="30480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Arrow 38"/>
            <p:cNvSpPr/>
            <p:nvPr/>
          </p:nvSpPr>
          <p:spPr>
            <a:xfrm>
              <a:off x="4876800" y="2667000"/>
              <a:ext cx="2590800" cy="762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Arrow 39"/>
            <p:cNvSpPr/>
            <p:nvPr/>
          </p:nvSpPr>
          <p:spPr>
            <a:xfrm rot="10800000">
              <a:off x="4876800" y="4876799"/>
              <a:ext cx="2590798" cy="7620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ight Arrow 40"/>
            <p:cNvSpPr/>
            <p:nvPr/>
          </p:nvSpPr>
          <p:spPr>
            <a:xfrm rot="5400000">
              <a:off x="6438900" y="3771899"/>
              <a:ext cx="2133600" cy="762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2" name="Straight Arrow Connector 41"/>
          <p:cNvCxnSpPr/>
          <p:nvPr/>
        </p:nvCxnSpPr>
        <p:spPr>
          <a:xfrm flipH="1">
            <a:off x="5162276" y="2171910"/>
            <a:ext cx="208048" cy="6859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67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00" dirty="0" smtClean="0"/>
              <a:t>Invention 1: DC Capacitor Circuit Breaker</a:t>
            </a:r>
          </a:p>
          <a:p>
            <a:pPr algn="r"/>
            <a:r>
              <a:rPr lang="en-US" sz="3000" dirty="0" smtClean="0"/>
              <a:t>…quickly limit the fault current in the DC cap branch</a:t>
            </a:r>
            <a:endParaRPr lang="en-US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494878" y="5257800"/>
            <a:ext cx="735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Ultra fast interruption of the DC cap current to limit capacitor discharge.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circuit breaker can be implemented by 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A solid state semiconductor switch, interrupt in us;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A fast mechanic switches, interrupt in 100 us. </a:t>
            </a:r>
            <a:endParaRPr lang="en-US" dirty="0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1219200" y="1981200"/>
            <a:ext cx="4191512" cy="2743200"/>
            <a:chOff x="990600" y="1524000"/>
            <a:chExt cx="6505575" cy="4257675"/>
          </a:xfrm>
        </p:grpSpPr>
        <p:cxnSp>
          <p:nvCxnSpPr>
            <p:cNvPr id="42" name="Straight Arrow Connector 41"/>
            <p:cNvCxnSpPr/>
            <p:nvPr/>
          </p:nvCxnSpPr>
          <p:spPr>
            <a:xfrm flipH="1">
              <a:off x="5573756" y="2462020"/>
              <a:ext cx="208048" cy="68599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1524000"/>
              <a:ext cx="6505575" cy="4257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7528" y="1976438"/>
              <a:ext cx="171450" cy="114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5" name="Straight Arrow Connector 4"/>
          <p:cNvCxnSpPr/>
          <p:nvPr/>
        </p:nvCxnSpPr>
        <p:spPr>
          <a:xfrm flipH="1" flipV="1">
            <a:off x="4306150" y="2640919"/>
            <a:ext cx="1561250" cy="165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19800" y="2806553"/>
            <a:ext cx="2871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Add a DC circuit breaker her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61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00" dirty="0" smtClean="0"/>
              <a:t>Proof-concept simulation: DC Capacitor Circuit Breaker</a:t>
            </a:r>
          </a:p>
          <a:p>
            <a:pPr algn="r"/>
            <a:r>
              <a:rPr lang="en-US" sz="3000" dirty="0" smtClean="0"/>
              <a:t>…limit the fault current in time</a:t>
            </a:r>
            <a:endParaRPr lang="en-US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914400" y="5325070"/>
            <a:ext cx="35218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Fault happens at 1.0 s;</a:t>
            </a:r>
          </a:p>
          <a:p>
            <a:r>
              <a:rPr lang="en-US" dirty="0" smtClean="0"/>
              <a:t>IGBTs block after 2 </a:t>
            </a:r>
            <a:r>
              <a:rPr lang="en-US" dirty="0" err="1" smtClean="0"/>
              <a:t>ms</a:t>
            </a:r>
            <a:r>
              <a:rPr lang="en-US" dirty="0" smtClean="0"/>
              <a:t>;</a:t>
            </a:r>
          </a:p>
          <a:p>
            <a:r>
              <a:rPr lang="en-US" dirty="0" smtClean="0"/>
              <a:t>AC CBs trip after 100 </a:t>
            </a:r>
            <a:r>
              <a:rPr lang="en-US" dirty="0" err="1" smtClean="0"/>
              <a:t>ms.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Very high fault current of 55 kA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45920"/>
            <a:ext cx="3521854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45920"/>
            <a:ext cx="3521854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436254" y="5334000"/>
            <a:ext cx="35218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Fault happens at 1.0 s;</a:t>
            </a:r>
          </a:p>
          <a:p>
            <a:r>
              <a:rPr lang="en-US" dirty="0" smtClean="0"/>
              <a:t>DC capacitor CB trip after 500 us;</a:t>
            </a:r>
          </a:p>
          <a:p>
            <a:r>
              <a:rPr lang="en-US" dirty="0" smtClean="0"/>
              <a:t>IGBTs block after 2 </a:t>
            </a:r>
            <a:r>
              <a:rPr lang="en-US" dirty="0" err="1" smtClean="0"/>
              <a:t>ms</a:t>
            </a:r>
            <a:r>
              <a:rPr lang="en-US" dirty="0" smtClean="0"/>
              <a:t>;</a:t>
            </a:r>
          </a:p>
          <a:p>
            <a:r>
              <a:rPr lang="en-US" dirty="0" smtClean="0"/>
              <a:t>AC CBs trip after 100 </a:t>
            </a:r>
            <a:r>
              <a:rPr lang="en-US" dirty="0" err="1" smtClean="0"/>
              <a:t>ms</a:t>
            </a:r>
            <a:r>
              <a:rPr lang="en-US" dirty="0" err="1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Fault current reduced to 24 kA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764792" y="2798064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764792" y="2029968"/>
            <a:ext cx="381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257800" y="2999232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257800" y="2679192"/>
            <a:ext cx="381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57800" y="2428636"/>
            <a:ext cx="1794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24kA Capacitor &amp; fault current</a:t>
            </a:r>
            <a:endParaRPr lang="en-US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5638800" y="2762155"/>
            <a:ext cx="12611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8.5kA Diode current</a:t>
            </a:r>
            <a:endParaRPr lang="en-US" sz="1000" dirty="0"/>
          </a:p>
        </p:txBody>
      </p:sp>
      <p:sp>
        <p:nvSpPr>
          <p:cNvPr id="30" name="TextBox 29"/>
          <p:cNvSpPr txBox="1"/>
          <p:nvPr/>
        </p:nvSpPr>
        <p:spPr>
          <a:xfrm>
            <a:off x="1828800" y="2029968"/>
            <a:ext cx="18966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55kA Capacitor &amp; fault current</a:t>
            </a:r>
            <a:endParaRPr 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2133600" y="2551747"/>
            <a:ext cx="1204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18kA Diode current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2737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76400"/>
            <a:ext cx="297887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297887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00" dirty="0" smtClean="0"/>
              <a:t>Increase the DC breaker speed to 50us</a:t>
            </a:r>
            <a:endParaRPr lang="en-US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914400" y="5325070"/>
            <a:ext cx="3521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Fault happens at 1.0 s;</a:t>
            </a:r>
          </a:p>
          <a:p>
            <a:r>
              <a:rPr lang="en-US" dirty="0" smtClean="0"/>
              <a:t>AC CBs trip after 100 </a:t>
            </a:r>
            <a:r>
              <a:rPr lang="en-US" dirty="0" err="1" smtClean="0"/>
              <a:t>ms.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36254" y="5334000"/>
            <a:ext cx="35218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Fault happens at 1.0 s;</a:t>
            </a:r>
          </a:p>
          <a:p>
            <a:r>
              <a:rPr lang="en-US" dirty="0" smtClean="0"/>
              <a:t>DC capacitor CB trip after 50 us;</a:t>
            </a:r>
          </a:p>
          <a:p>
            <a:r>
              <a:rPr lang="en-US" dirty="0" smtClean="0"/>
              <a:t>AC CBs trip after 100 </a:t>
            </a:r>
            <a:r>
              <a:rPr lang="en-US" dirty="0" err="1" smtClean="0"/>
              <a:t>ms.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Fault current reduced to 10kA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764792" y="2798064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764792" y="2029968"/>
            <a:ext cx="381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970416" y="2743200"/>
            <a:ext cx="1420984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383041" y="2871216"/>
            <a:ext cx="587375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07184" y="2624995"/>
            <a:ext cx="7888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Cap:2.8kA</a:t>
            </a:r>
            <a:endParaRPr lang="en-US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00" y="2521043"/>
            <a:ext cx="8468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Diode:8.5kA</a:t>
            </a:r>
            <a:endParaRPr lang="en-US" sz="1000" dirty="0"/>
          </a:p>
        </p:txBody>
      </p:sp>
      <p:sp>
        <p:nvSpPr>
          <p:cNvPr id="30" name="TextBox 29"/>
          <p:cNvSpPr txBox="1"/>
          <p:nvPr/>
        </p:nvSpPr>
        <p:spPr>
          <a:xfrm>
            <a:off x="1920185" y="2029968"/>
            <a:ext cx="1508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Capacitor &amp; Fault:55kA</a:t>
            </a:r>
            <a:endParaRPr 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2133600" y="2551747"/>
            <a:ext cx="1204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Diode: 18kA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6004744" y="2276189"/>
            <a:ext cx="8468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Fault:10kA</a:t>
            </a:r>
            <a:endParaRPr lang="en-US" sz="1000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004744" y="2504789"/>
            <a:ext cx="582784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225666" y="3810000"/>
            <a:ext cx="114090" cy="1524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339756" y="3819144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05182" y="3568064"/>
            <a:ext cx="86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 current</a:t>
            </a:r>
            <a:endParaRPr lang="en-US" sz="1000" dirty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6341071" y="3810000"/>
            <a:ext cx="114090" cy="1524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455161" y="3819144"/>
            <a:ext cx="7620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420587" y="3568064"/>
            <a:ext cx="86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 current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7885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900</Words>
  <Application>Microsoft Office PowerPoint</Application>
  <PresentationFormat>On-screen Show (4:3)</PresentationFormat>
  <Paragraphs>118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Novel Protection Schemes for HVDC System</vt:lpstr>
      <vt:lpstr>Background</vt:lpstr>
      <vt:lpstr>Background: Voltage Source Converter (VSC) is generally used on one side of the HVDC to change AC to DC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 Breaker for VSC Capacitor</dc:title>
  <dc:creator>Chang Peng</dc:creator>
  <cp:lastModifiedBy>Mr. Brian Bernard Eller</cp:lastModifiedBy>
  <cp:revision>29</cp:revision>
  <dcterms:created xsi:type="dcterms:W3CDTF">2006-08-16T00:00:00Z</dcterms:created>
  <dcterms:modified xsi:type="dcterms:W3CDTF">2013-03-04T21:20:20Z</dcterms:modified>
</cp:coreProperties>
</file>